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4"/>
  </p:sldMasterIdLst>
  <p:notesMasterIdLst>
    <p:notesMasterId r:id="rId23"/>
  </p:notesMasterIdLst>
  <p:sldIdLst>
    <p:sldId id="318" r:id="rId5"/>
    <p:sldId id="324" r:id="rId6"/>
    <p:sldId id="315" r:id="rId7"/>
    <p:sldId id="301" r:id="rId8"/>
    <p:sldId id="305" r:id="rId9"/>
    <p:sldId id="286" r:id="rId10"/>
    <p:sldId id="307" r:id="rId11"/>
    <p:sldId id="310" r:id="rId12"/>
    <p:sldId id="309" r:id="rId13"/>
    <p:sldId id="311" r:id="rId14"/>
    <p:sldId id="303" r:id="rId15"/>
    <p:sldId id="321" r:id="rId16"/>
    <p:sldId id="304" r:id="rId17"/>
    <p:sldId id="312" r:id="rId18"/>
    <p:sldId id="322" r:id="rId19"/>
    <p:sldId id="317" r:id="rId20"/>
    <p:sldId id="300" r:id="rId21"/>
    <p:sldId id="291" r:id="rId22"/>
  </p:sldIdLst>
  <p:sldSz cx="12192000" cy="6858000"/>
  <p:notesSz cx="6669088" cy="9926638"/>
  <p:defaultTextStyle>
    <a:defPPr lvl="0">
      <a:defRPr lang="nl-NL"/>
    </a:defPPr>
    <a:lvl1pPr marL="0" lvl="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lvl="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lvl="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lvl="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8D8358D-35B3-4F6F-A247-150F5A1D94DC}">
          <p14:sldIdLst>
            <p14:sldId id="318"/>
            <p14:sldId id="324"/>
            <p14:sldId id="315"/>
            <p14:sldId id="301"/>
            <p14:sldId id="305"/>
            <p14:sldId id="286"/>
            <p14:sldId id="307"/>
            <p14:sldId id="310"/>
            <p14:sldId id="309"/>
            <p14:sldId id="311"/>
            <p14:sldId id="303"/>
            <p14:sldId id="321"/>
            <p14:sldId id="304"/>
            <p14:sldId id="312"/>
            <p14:sldId id="322"/>
            <p14:sldId id="317"/>
            <p14:sldId id="300"/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A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530BC8-7A21-466A-870E-AA4F547FF39D}" v="7" dt="2022-10-27T08:51:04.568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tijl, licht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Stijl, thema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Stijl, licht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5" autoAdjust="0"/>
    <p:restoredTop sz="89267" autoAdjust="0"/>
  </p:normalViewPr>
  <p:slideViewPr>
    <p:cSldViewPr snapToGrid="0">
      <p:cViewPr varScale="1">
        <p:scale>
          <a:sx n="83" d="100"/>
          <a:sy n="83" d="100"/>
        </p:scale>
        <p:origin x="7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C0963-BC30-4A17-AC3A-96973A0258EF}" type="datetimeFigureOut">
              <a:rPr lang="nl-NL" smtClean="0"/>
              <a:t>27-10-2022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FC26D-77DE-438D-B7FF-448F3E2B9D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036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FC26D-77DE-438D-B7FF-448F3E2B9D5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4821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Waarom zou deze groep Homogeen genoemd kunnen worden?</a:t>
            </a:r>
          </a:p>
          <a:p>
            <a:r>
              <a:rPr lang="nl-NL" dirty="0"/>
              <a:t>Waarom zou je hem heterogeen kunnen noemen.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FC26D-77DE-438D-B7FF-448F3E2B9D5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3224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Groepscohesie: wij-gevoel, samen de wens hebben zich af te zetten tegen anderen of iets anders. De groep zet zich af tegen of is boos op mensen buiten de groep</a:t>
            </a:r>
          </a:p>
          <a:p>
            <a:endParaRPr lang="nl-NL" dirty="0"/>
          </a:p>
          <a:p>
            <a:r>
              <a:rPr lang="nl-NL" dirty="0" err="1"/>
              <a:t>Social</a:t>
            </a:r>
            <a:r>
              <a:rPr lang="nl-NL" dirty="0"/>
              <a:t> media en rol in wij -zij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FC26D-77DE-438D-B7FF-448F3E2B9D5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1264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Waarom zou deze groep Homogeen genoemd kunnen worden?</a:t>
            </a:r>
          </a:p>
          <a:p>
            <a:r>
              <a:rPr lang="nl-NL" dirty="0"/>
              <a:t>Waarom zou je hem heterogeen kunnen noemen.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FC26D-77DE-438D-B7FF-448F3E2B9D50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4491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FC26D-77DE-438D-B7FF-448F3E2B9D5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3535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 classnotebook zetten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FC26D-77DE-438D-B7FF-448F3E2B9D50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710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Steek je (Teams) handje op als je denkt ‘links’. Steek geen handje op als je denkt ‘rechts’.</a:t>
            </a:r>
          </a:p>
          <a:p>
            <a:r>
              <a:rPr lang="nl-NL" dirty="0"/>
              <a:t>Uitvragen waarom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FC26D-77DE-438D-B7FF-448F3E2B9D50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5757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FC26D-77DE-438D-B7FF-448F3E2B9D50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2268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FC26D-77DE-438D-B7FF-448F3E2B9D50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1956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4E06C-4F66-46A2-B160-C07E45620D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82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FC26D-77DE-438D-B7FF-448F3E2B9D5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9146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Klassikale vraag! Je kunt naar verschillende kenmerken kijken en op basis daarvan verschillende groepen typeren.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FC26D-77DE-438D-B7FF-448F3E2B9D50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2519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FC26D-77DE-438D-B7FF-448F3E2B9D5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5596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 classnotebook zetten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FC26D-77DE-438D-B7FF-448F3E2B9D5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9988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Informele groepen ontstaan vaak binnen groepen</a:t>
            </a:r>
          </a:p>
          <a:p>
            <a:r>
              <a:rPr lang="nl-NL" dirty="0"/>
              <a:t>Let op de informele leider die naast de teamleider of jij als beroepskracht MZ bestaat. Als je deze meekrijgt dan volgt de groep vaak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FC26D-77DE-438D-B7FF-448F3E2B9D5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4179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 classnotebook zetten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FC26D-77DE-438D-B7FF-448F3E2B9D5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2297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FC26D-77DE-438D-B7FF-448F3E2B9D5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1124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id="{4B6EC08B-F872-466C-9547-08665378E727}"/>
              </a:ext>
            </a:extLst>
          </p:cNvPr>
          <p:cNvSpPr>
            <a:spLocks noSelect="1"/>
          </p:cNvSpPr>
          <p:nvPr/>
        </p:nvSpPr>
        <p:spPr bwMode="gray">
          <a:xfrm>
            <a:off x="0" y="2651180"/>
            <a:ext cx="10686123" cy="3675751"/>
          </a:xfrm>
          <a:custGeom>
            <a:avLst/>
            <a:gdLst>
              <a:gd name="T0" fmla="*/ 25248 w 25248"/>
              <a:gd name="T1" fmla="*/ 7811 h 8678"/>
              <a:gd name="T2" fmla="*/ 25248 w 25248"/>
              <a:gd name="T3" fmla="*/ 866 h 8678"/>
              <a:gd name="T4" fmla="*/ 24381 w 25248"/>
              <a:gd name="T5" fmla="*/ 0 h 8678"/>
              <a:gd name="T6" fmla="*/ 0 w 25248"/>
              <a:gd name="T7" fmla="*/ 0 h 8678"/>
              <a:gd name="T8" fmla="*/ 0 w 25248"/>
              <a:gd name="T9" fmla="*/ 8678 h 8678"/>
              <a:gd name="T10" fmla="*/ 24381 w 25248"/>
              <a:gd name="T11" fmla="*/ 8678 h 8678"/>
              <a:gd name="T12" fmla="*/ 25248 w 25248"/>
              <a:gd name="T13" fmla="*/ 7811 h 8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248" h="8678">
                <a:moveTo>
                  <a:pt x="25248" y="7811"/>
                </a:moveTo>
                <a:cubicBezTo>
                  <a:pt x="25248" y="866"/>
                  <a:pt x="25248" y="866"/>
                  <a:pt x="25248" y="866"/>
                </a:cubicBezTo>
                <a:cubicBezTo>
                  <a:pt x="25248" y="388"/>
                  <a:pt x="24860" y="0"/>
                  <a:pt x="2438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8678"/>
                  <a:pt x="0" y="8678"/>
                  <a:pt x="0" y="8678"/>
                </a:cubicBezTo>
                <a:cubicBezTo>
                  <a:pt x="24381" y="8678"/>
                  <a:pt x="24381" y="8678"/>
                  <a:pt x="24381" y="8678"/>
                </a:cubicBezTo>
                <a:cubicBezTo>
                  <a:pt x="24860" y="8678"/>
                  <a:pt x="25248" y="8290"/>
                  <a:pt x="25248" y="7811"/>
                </a:cubicBezTo>
                <a:close/>
              </a:path>
            </a:pathLst>
          </a:custGeom>
          <a:solidFill>
            <a:srgbClr val="D4EDFC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nl-NL" sz="1799" dirty="0"/>
          </a:p>
        </p:txBody>
      </p:sp>
      <p:pic>
        <p:nvPicPr>
          <p:cNvPr id="19" name="***druppels">
            <a:extLst>
              <a:ext uri="{FF2B5EF4-FFF2-40B4-BE49-F238E27FC236}">
                <a16:creationId xmlns:a16="http://schemas.microsoft.com/office/drawing/2014/main" id="{E67B26CA-29A9-44BD-986F-D8E401274E60}"/>
              </a:ext>
            </a:extLst>
          </p:cNvPr>
          <p:cNvPicPr>
            <a:picLocks noSelect="1"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0" y="0"/>
            <a:ext cx="2529181" cy="6858000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E98C197E-8795-4495-A64A-D446520F9A62}"/>
              </a:ext>
            </a:extLst>
          </p:cNvPr>
          <p:cNvSpPr>
            <a:spLocks noSelect="1" noChangeArrowheads="1"/>
          </p:cNvSpPr>
          <p:nvPr/>
        </p:nvSpPr>
        <p:spPr bwMode="gray">
          <a:xfrm>
            <a:off x="0" y="5902805"/>
            <a:ext cx="11083141" cy="47972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nl-NL" sz="1799" dirty="0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7E192F58-F91B-4416-B477-74B5401C0FA3}"/>
              </a:ext>
            </a:extLst>
          </p:cNvPr>
          <p:cNvSpPr>
            <a:spLocks noSelect="1"/>
          </p:cNvSpPr>
          <p:nvPr/>
        </p:nvSpPr>
        <p:spPr bwMode="gray">
          <a:xfrm>
            <a:off x="9850799" y="6071185"/>
            <a:ext cx="747981" cy="127079"/>
          </a:xfrm>
          <a:custGeom>
            <a:avLst/>
            <a:gdLst>
              <a:gd name="T0" fmla="*/ 192 w 1765"/>
              <a:gd name="T1" fmla="*/ 295 h 300"/>
              <a:gd name="T2" fmla="*/ 130 w 1765"/>
              <a:gd name="T3" fmla="*/ 265 h 300"/>
              <a:gd name="T4" fmla="*/ 0 w 1765"/>
              <a:gd name="T5" fmla="*/ 96 h 300"/>
              <a:gd name="T6" fmla="*/ 95 w 1765"/>
              <a:gd name="T7" fmla="*/ 253 h 300"/>
              <a:gd name="T8" fmla="*/ 131 w 1765"/>
              <a:gd name="T9" fmla="*/ 96 h 300"/>
              <a:gd name="T10" fmla="*/ 258 w 1765"/>
              <a:gd name="T11" fmla="*/ 96 h 300"/>
              <a:gd name="T12" fmla="*/ 258 w 1765"/>
              <a:gd name="T13" fmla="*/ 141 h 300"/>
              <a:gd name="T14" fmla="*/ 364 w 1765"/>
              <a:gd name="T15" fmla="*/ 293 h 300"/>
              <a:gd name="T16" fmla="*/ 320 w 1765"/>
              <a:gd name="T17" fmla="*/ 222 h 300"/>
              <a:gd name="T18" fmla="*/ 364 w 1765"/>
              <a:gd name="T19" fmla="*/ 96 h 300"/>
              <a:gd name="T20" fmla="*/ 459 w 1765"/>
              <a:gd name="T21" fmla="*/ 133 h 300"/>
              <a:gd name="T22" fmla="*/ 397 w 1765"/>
              <a:gd name="T23" fmla="*/ 96 h 300"/>
              <a:gd name="T24" fmla="*/ 458 w 1765"/>
              <a:gd name="T25" fmla="*/ 200 h 300"/>
              <a:gd name="T26" fmla="*/ 527 w 1765"/>
              <a:gd name="T27" fmla="*/ 151 h 300"/>
              <a:gd name="T28" fmla="*/ 459 w 1765"/>
              <a:gd name="T29" fmla="*/ 133 h 300"/>
              <a:gd name="T30" fmla="*/ 734 w 1765"/>
              <a:gd name="T31" fmla="*/ 213 h 300"/>
              <a:gd name="T32" fmla="*/ 717 w 1765"/>
              <a:gd name="T33" fmla="*/ 241 h 300"/>
              <a:gd name="T34" fmla="*/ 570 w 1765"/>
              <a:gd name="T35" fmla="*/ 273 h 300"/>
              <a:gd name="T36" fmla="*/ 643 w 1765"/>
              <a:gd name="T37" fmla="*/ 91 h 300"/>
              <a:gd name="T38" fmla="*/ 643 w 1765"/>
              <a:gd name="T39" fmla="*/ 132 h 300"/>
              <a:gd name="T40" fmla="*/ 677 w 1765"/>
              <a:gd name="T41" fmla="*/ 175 h 300"/>
              <a:gd name="T42" fmla="*/ 787 w 1765"/>
              <a:gd name="T43" fmla="*/ 272 h 300"/>
              <a:gd name="T44" fmla="*/ 922 w 1765"/>
              <a:gd name="T45" fmla="*/ 238 h 300"/>
              <a:gd name="T46" fmla="*/ 821 w 1765"/>
              <a:gd name="T47" fmla="*/ 196 h 300"/>
              <a:gd name="T48" fmla="*/ 922 w 1765"/>
              <a:gd name="T49" fmla="*/ 152 h 300"/>
              <a:gd name="T50" fmla="*/ 789 w 1765"/>
              <a:gd name="T51" fmla="*/ 120 h 300"/>
              <a:gd name="T52" fmla="*/ 1023 w 1765"/>
              <a:gd name="T53" fmla="*/ 125 h 300"/>
              <a:gd name="T54" fmla="*/ 962 w 1765"/>
              <a:gd name="T55" fmla="*/ 295 h 300"/>
              <a:gd name="T56" fmla="*/ 1034 w 1765"/>
              <a:gd name="T57" fmla="*/ 150 h 300"/>
              <a:gd name="T58" fmla="*/ 1092 w 1765"/>
              <a:gd name="T59" fmla="*/ 295 h 300"/>
              <a:gd name="T60" fmla="*/ 1086 w 1765"/>
              <a:gd name="T61" fmla="*/ 91 h 300"/>
              <a:gd name="T62" fmla="*/ 1217 w 1765"/>
              <a:gd name="T63" fmla="*/ 96 h 300"/>
              <a:gd name="T64" fmla="*/ 1217 w 1765"/>
              <a:gd name="T65" fmla="*/ 141 h 300"/>
              <a:gd name="T66" fmla="*/ 1323 w 1765"/>
              <a:gd name="T67" fmla="*/ 293 h 300"/>
              <a:gd name="T68" fmla="*/ 1278 w 1765"/>
              <a:gd name="T69" fmla="*/ 222 h 300"/>
              <a:gd name="T70" fmla="*/ 1323 w 1765"/>
              <a:gd name="T71" fmla="*/ 96 h 300"/>
              <a:gd name="T72" fmla="*/ 1385 w 1765"/>
              <a:gd name="T73" fmla="*/ 236 h 300"/>
              <a:gd name="T74" fmla="*/ 1358 w 1765"/>
              <a:gd name="T75" fmla="*/ 291 h 300"/>
              <a:gd name="T76" fmla="*/ 1420 w 1765"/>
              <a:gd name="T77" fmla="*/ 268 h 300"/>
              <a:gd name="T78" fmla="*/ 1588 w 1765"/>
              <a:gd name="T79" fmla="*/ 91 h 300"/>
              <a:gd name="T80" fmla="*/ 1524 w 1765"/>
              <a:gd name="T81" fmla="*/ 96 h 300"/>
              <a:gd name="T82" fmla="*/ 1524 w 1765"/>
              <a:gd name="T83" fmla="*/ 295 h 300"/>
              <a:gd name="T84" fmla="*/ 1560 w 1765"/>
              <a:gd name="T85" fmla="*/ 138 h 300"/>
              <a:gd name="T86" fmla="*/ 1655 w 1765"/>
              <a:gd name="T87" fmla="*/ 295 h 300"/>
              <a:gd name="T88" fmla="*/ 1703 w 1765"/>
              <a:gd name="T89" fmla="*/ 0 h 300"/>
              <a:gd name="T90" fmla="*/ 1765 w 1765"/>
              <a:gd name="T91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765" h="300">
                <a:moveTo>
                  <a:pt x="131" y="96"/>
                </a:moveTo>
                <a:cubicBezTo>
                  <a:pt x="192" y="96"/>
                  <a:pt x="192" y="96"/>
                  <a:pt x="192" y="96"/>
                </a:cubicBezTo>
                <a:cubicBezTo>
                  <a:pt x="192" y="295"/>
                  <a:pt x="192" y="295"/>
                  <a:pt x="192" y="295"/>
                </a:cubicBezTo>
                <a:cubicBezTo>
                  <a:pt x="131" y="295"/>
                  <a:pt x="131" y="295"/>
                  <a:pt x="131" y="295"/>
                </a:cubicBezTo>
                <a:cubicBezTo>
                  <a:pt x="131" y="265"/>
                  <a:pt x="131" y="265"/>
                  <a:pt x="131" y="265"/>
                </a:cubicBezTo>
                <a:cubicBezTo>
                  <a:pt x="130" y="265"/>
                  <a:pt x="130" y="265"/>
                  <a:pt x="130" y="265"/>
                </a:cubicBezTo>
                <a:cubicBezTo>
                  <a:pt x="115" y="288"/>
                  <a:pt x="95" y="300"/>
                  <a:pt x="69" y="300"/>
                </a:cubicBezTo>
                <a:cubicBezTo>
                  <a:pt x="23" y="300"/>
                  <a:pt x="0" y="272"/>
                  <a:pt x="0" y="216"/>
                </a:cubicBezTo>
                <a:cubicBezTo>
                  <a:pt x="0" y="96"/>
                  <a:pt x="0" y="96"/>
                  <a:pt x="0" y="96"/>
                </a:cubicBezTo>
                <a:cubicBezTo>
                  <a:pt x="61" y="96"/>
                  <a:pt x="61" y="96"/>
                  <a:pt x="61" y="96"/>
                </a:cubicBezTo>
                <a:cubicBezTo>
                  <a:pt x="61" y="211"/>
                  <a:pt x="61" y="211"/>
                  <a:pt x="61" y="211"/>
                </a:cubicBezTo>
                <a:cubicBezTo>
                  <a:pt x="61" y="239"/>
                  <a:pt x="72" y="253"/>
                  <a:pt x="95" y="253"/>
                </a:cubicBezTo>
                <a:cubicBezTo>
                  <a:pt x="106" y="253"/>
                  <a:pt x="115" y="249"/>
                  <a:pt x="121" y="241"/>
                </a:cubicBezTo>
                <a:cubicBezTo>
                  <a:pt x="128" y="234"/>
                  <a:pt x="131" y="223"/>
                  <a:pt x="131" y="210"/>
                </a:cubicBezTo>
                <a:lnTo>
                  <a:pt x="131" y="96"/>
                </a:lnTo>
                <a:close/>
                <a:moveTo>
                  <a:pt x="320" y="35"/>
                </a:moveTo>
                <a:cubicBezTo>
                  <a:pt x="258" y="53"/>
                  <a:pt x="258" y="53"/>
                  <a:pt x="258" y="53"/>
                </a:cubicBezTo>
                <a:cubicBezTo>
                  <a:pt x="258" y="96"/>
                  <a:pt x="258" y="96"/>
                  <a:pt x="258" y="96"/>
                </a:cubicBezTo>
                <a:cubicBezTo>
                  <a:pt x="226" y="96"/>
                  <a:pt x="226" y="96"/>
                  <a:pt x="226" y="96"/>
                </a:cubicBezTo>
                <a:cubicBezTo>
                  <a:pt x="226" y="141"/>
                  <a:pt x="226" y="141"/>
                  <a:pt x="226" y="141"/>
                </a:cubicBezTo>
                <a:cubicBezTo>
                  <a:pt x="258" y="141"/>
                  <a:pt x="258" y="141"/>
                  <a:pt x="258" y="141"/>
                </a:cubicBezTo>
                <a:cubicBezTo>
                  <a:pt x="258" y="232"/>
                  <a:pt x="258" y="232"/>
                  <a:pt x="258" y="232"/>
                </a:cubicBezTo>
                <a:cubicBezTo>
                  <a:pt x="258" y="277"/>
                  <a:pt x="280" y="300"/>
                  <a:pt x="323" y="300"/>
                </a:cubicBezTo>
                <a:cubicBezTo>
                  <a:pt x="342" y="300"/>
                  <a:pt x="355" y="297"/>
                  <a:pt x="364" y="293"/>
                </a:cubicBezTo>
                <a:cubicBezTo>
                  <a:pt x="364" y="247"/>
                  <a:pt x="364" y="247"/>
                  <a:pt x="364" y="247"/>
                </a:cubicBezTo>
                <a:cubicBezTo>
                  <a:pt x="358" y="251"/>
                  <a:pt x="351" y="253"/>
                  <a:pt x="344" y="253"/>
                </a:cubicBezTo>
                <a:cubicBezTo>
                  <a:pt x="328" y="253"/>
                  <a:pt x="320" y="242"/>
                  <a:pt x="320" y="222"/>
                </a:cubicBezTo>
                <a:cubicBezTo>
                  <a:pt x="320" y="141"/>
                  <a:pt x="320" y="141"/>
                  <a:pt x="320" y="141"/>
                </a:cubicBezTo>
                <a:cubicBezTo>
                  <a:pt x="364" y="141"/>
                  <a:pt x="364" y="141"/>
                  <a:pt x="364" y="141"/>
                </a:cubicBezTo>
                <a:cubicBezTo>
                  <a:pt x="364" y="96"/>
                  <a:pt x="364" y="96"/>
                  <a:pt x="364" y="96"/>
                </a:cubicBezTo>
                <a:cubicBezTo>
                  <a:pt x="320" y="96"/>
                  <a:pt x="320" y="96"/>
                  <a:pt x="320" y="96"/>
                </a:cubicBezTo>
                <a:lnTo>
                  <a:pt x="320" y="35"/>
                </a:lnTo>
                <a:close/>
                <a:moveTo>
                  <a:pt x="459" y="133"/>
                </a:moveTo>
                <a:cubicBezTo>
                  <a:pt x="458" y="133"/>
                  <a:pt x="458" y="133"/>
                  <a:pt x="458" y="133"/>
                </a:cubicBezTo>
                <a:cubicBezTo>
                  <a:pt x="458" y="96"/>
                  <a:pt x="458" y="96"/>
                  <a:pt x="458" y="96"/>
                </a:cubicBezTo>
                <a:cubicBezTo>
                  <a:pt x="397" y="96"/>
                  <a:pt x="397" y="96"/>
                  <a:pt x="397" y="96"/>
                </a:cubicBezTo>
                <a:cubicBezTo>
                  <a:pt x="397" y="295"/>
                  <a:pt x="397" y="295"/>
                  <a:pt x="397" y="295"/>
                </a:cubicBezTo>
                <a:cubicBezTo>
                  <a:pt x="458" y="295"/>
                  <a:pt x="458" y="295"/>
                  <a:pt x="458" y="295"/>
                </a:cubicBezTo>
                <a:cubicBezTo>
                  <a:pt x="458" y="200"/>
                  <a:pt x="458" y="200"/>
                  <a:pt x="458" y="200"/>
                </a:cubicBezTo>
                <a:cubicBezTo>
                  <a:pt x="458" y="183"/>
                  <a:pt x="462" y="170"/>
                  <a:pt x="469" y="160"/>
                </a:cubicBezTo>
                <a:cubicBezTo>
                  <a:pt x="477" y="150"/>
                  <a:pt x="487" y="145"/>
                  <a:pt x="501" y="145"/>
                </a:cubicBezTo>
                <a:cubicBezTo>
                  <a:pt x="511" y="145"/>
                  <a:pt x="519" y="147"/>
                  <a:pt x="527" y="151"/>
                </a:cubicBezTo>
                <a:cubicBezTo>
                  <a:pt x="527" y="95"/>
                  <a:pt x="527" y="95"/>
                  <a:pt x="527" y="95"/>
                </a:cubicBezTo>
                <a:cubicBezTo>
                  <a:pt x="523" y="93"/>
                  <a:pt x="518" y="92"/>
                  <a:pt x="512" y="92"/>
                </a:cubicBezTo>
                <a:cubicBezTo>
                  <a:pt x="486" y="92"/>
                  <a:pt x="469" y="106"/>
                  <a:pt x="459" y="133"/>
                </a:cubicBezTo>
                <a:close/>
                <a:moveTo>
                  <a:pt x="710" y="117"/>
                </a:moveTo>
                <a:cubicBezTo>
                  <a:pt x="726" y="134"/>
                  <a:pt x="734" y="157"/>
                  <a:pt x="734" y="187"/>
                </a:cubicBezTo>
                <a:cubicBezTo>
                  <a:pt x="734" y="213"/>
                  <a:pt x="734" y="213"/>
                  <a:pt x="734" y="213"/>
                </a:cubicBezTo>
                <a:cubicBezTo>
                  <a:pt x="604" y="213"/>
                  <a:pt x="604" y="213"/>
                  <a:pt x="604" y="213"/>
                </a:cubicBezTo>
                <a:cubicBezTo>
                  <a:pt x="606" y="242"/>
                  <a:pt x="625" y="256"/>
                  <a:pt x="659" y="256"/>
                </a:cubicBezTo>
                <a:cubicBezTo>
                  <a:pt x="681" y="256"/>
                  <a:pt x="700" y="251"/>
                  <a:pt x="717" y="241"/>
                </a:cubicBezTo>
                <a:cubicBezTo>
                  <a:pt x="717" y="285"/>
                  <a:pt x="717" y="285"/>
                  <a:pt x="717" y="285"/>
                </a:cubicBezTo>
                <a:cubicBezTo>
                  <a:pt x="698" y="295"/>
                  <a:pt x="674" y="300"/>
                  <a:pt x="645" y="300"/>
                </a:cubicBezTo>
                <a:cubicBezTo>
                  <a:pt x="613" y="300"/>
                  <a:pt x="588" y="291"/>
                  <a:pt x="570" y="273"/>
                </a:cubicBezTo>
                <a:cubicBezTo>
                  <a:pt x="552" y="255"/>
                  <a:pt x="543" y="230"/>
                  <a:pt x="543" y="199"/>
                </a:cubicBezTo>
                <a:cubicBezTo>
                  <a:pt x="543" y="165"/>
                  <a:pt x="553" y="139"/>
                  <a:pt x="572" y="120"/>
                </a:cubicBezTo>
                <a:cubicBezTo>
                  <a:pt x="591" y="101"/>
                  <a:pt x="615" y="91"/>
                  <a:pt x="643" y="91"/>
                </a:cubicBezTo>
                <a:cubicBezTo>
                  <a:pt x="672" y="91"/>
                  <a:pt x="695" y="100"/>
                  <a:pt x="710" y="117"/>
                </a:cubicBezTo>
                <a:close/>
                <a:moveTo>
                  <a:pt x="677" y="175"/>
                </a:moveTo>
                <a:cubicBezTo>
                  <a:pt x="677" y="147"/>
                  <a:pt x="666" y="132"/>
                  <a:pt x="643" y="132"/>
                </a:cubicBezTo>
                <a:cubicBezTo>
                  <a:pt x="633" y="132"/>
                  <a:pt x="624" y="136"/>
                  <a:pt x="617" y="145"/>
                </a:cubicBezTo>
                <a:cubicBezTo>
                  <a:pt x="610" y="153"/>
                  <a:pt x="605" y="163"/>
                  <a:pt x="604" y="175"/>
                </a:cubicBezTo>
                <a:lnTo>
                  <a:pt x="677" y="175"/>
                </a:lnTo>
                <a:close/>
                <a:moveTo>
                  <a:pt x="789" y="120"/>
                </a:moveTo>
                <a:cubicBezTo>
                  <a:pt x="769" y="140"/>
                  <a:pt x="759" y="166"/>
                  <a:pt x="759" y="200"/>
                </a:cubicBezTo>
                <a:cubicBezTo>
                  <a:pt x="759" y="230"/>
                  <a:pt x="768" y="254"/>
                  <a:pt x="787" y="272"/>
                </a:cubicBezTo>
                <a:cubicBezTo>
                  <a:pt x="806" y="291"/>
                  <a:pt x="831" y="300"/>
                  <a:pt x="862" y="300"/>
                </a:cubicBezTo>
                <a:cubicBezTo>
                  <a:pt x="888" y="300"/>
                  <a:pt x="908" y="296"/>
                  <a:pt x="922" y="288"/>
                </a:cubicBezTo>
                <a:cubicBezTo>
                  <a:pt x="922" y="238"/>
                  <a:pt x="922" y="238"/>
                  <a:pt x="922" y="238"/>
                </a:cubicBezTo>
                <a:cubicBezTo>
                  <a:pt x="907" y="248"/>
                  <a:pt x="892" y="253"/>
                  <a:pt x="877" y="253"/>
                </a:cubicBezTo>
                <a:cubicBezTo>
                  <a:pt x="860" y="253"/>
                  <a:pt x="846" y="248"/>
                  <a:pt x="836" y="238"/>
                </a:cubicBezTo>
                <a:cubicBezTo>
                  <a:pt x="826" y="228"/>
                  <a:pt x="821" y="214"/>
                  <a:pt x="821" y="196"/>
                </a:cubicBezTo>
                <a:cubicBezTo>
                  <a:pt x="821" y="178"/>
                  <a:pt x="827" y="164"/>
                  <a:pt x="837" y="153"/>
                </a:cubicBezTo>
                <a:cubicBezTo>
                  <a:pt x="847" y="143"/>
                  <a:pt x="861" y="138"/>
                  <a:pt x="879" y="138"/>
                </a:cubicBezTo>
                <a:cubicBezTo>
                  <a:pt x="895" y="138"/>
                  <a:pt x="909" y="143"/>
                  <a:pt x="922" y="152"/>
                </a:cubicBezTo>
                <a:cubicBezTo>
                  <a:pt x="922" y="100"/>
                  <a:pt x="922" y="100"/>
                  <a:pt x="922" y="100"/>
                </a:cubicBezTo>
                <a:cubicBezTo>
                  <a:pt x="911" y="94"/>
                  <a:pt x="894" y="91"/>
                  <a:pt x="871" y="91"/>
                </a:cubicBezTo>
                <a:cubicBezTo>
                  <a:pt x="837" y="91"/>
                  <a:pt x="810" y="101"/>
                  <a:pt x="789" y="120"/>
                </a:cubicBezTo>
                <a:close/>
                <a:moveTo>
                  <a:pt x="1086" y="91"/>
                </a:moveTo>
                <a:cubicBezTo>
                  <a:pt x="1060" y="91"/>
                  <a:pt x="1039" y="102"/>
                  <a:pt x="1024" y="125"/>
                </a:cubicBezTo>
                <a:cubicBezTo>
                  <a:pt x="1023" y="125"/>
                  <a:pt x="1023" y="125"/>
                  <a:pt x="1023" y="125"/>
                </a:cubicBezTo>
                <a:cubicBezTo>
                  <a:pt x="1023" y="0"/>
                  <a:pt x="1023" y="0"/>
                  <a:pt x="1023" y="0"/>
                </a:cubicBezTo>
                <a:cubicBezTo>
                  <a:pt x="962" y="0"/>
                  <a:pt x="962" y="0"/>
                  <a:pt x="962" y="0"/>
                </a:cubicBezTo>
                <a:cubicBezTo>
                  <a:pt x="962" y="295"/>
                  <a:pt x="962" y="295"/>
                  <a:pt x="962" y="295"/>
                </a:cubicBezTo>
                <a:cubicBezTo>
                  <a:pt x="1023" y="295"/>
                  <a:pt x="1023" y="295"/>
                  <a:pt x="1023" y="295"/>
                </a:cubicBezTo>
                <a:cubicBezTo>
                  <a:pt x="1023" y="181"/>
                  <a:pt x="1023" y="181"/>
                  <a:pt x="1023" y="181"/>
                </a:cubicBezTo>
                <a:cubicBezTo>
                  <a:pt x="1023" y="169"/>
                  <a:pt x="1027" y="158"/>
                  <a:pt x="1034" y="150"/>
                </a:cubicBezTo>
                <a:cubicBezTo>
                  <a:pt x="1040" y="142"/>
                  <a:pt x="1049" y="138"/>
                  <a:pt x="1060" y="138"/>
                </a:cubicBezTo>
                <a:cubicBezTo>
                  <a:pt x="1081" y="138"/>
                  <a:pt x="1092" y="153"/>
                  <a:pt x="1092" y="182"/>
                </a:cubicBezTo>
                <a:cubicBezTo>
                  <a:pt x="1092" y="295"/>
                  <a:pt x="1092" y="295"/>
                  <a:pt x="1092" y="295"/>
                </a:cubicBezTo>
                <a:cubicBezTo>
                  <a:pt x="1153" y="295"/>
                  <a:pt x="1153" y="295"/>
                  <a:pt x="1153" y="295"/>
                </a:cubicBezTo>
                <a:cubicBezTo>
                  <a:pt x="1153" y="173"/>
                  <a:pt x="1153" y="173"/>
                  <a:pt x="1153" y="173"/>
                </a:cubicBezTo>
                <a:cubicBezTo>
                  <a:pt x="1153" y="118"/>
                  <a:pt x="1131" y="91"/>
                  <a:pt x="1086" y="91"/>
                </a:cubicBezTo>
                <a:close/>
                <a:moveTo>
                  <a:pt x="1278" y="35"/>
                </a:moveTo>
                <a:cubicBezTo>
                  <a:pt x="1217" y="53"/>
                  <a:pt x="1217" y="53"/>
                  <a:pt x="1217" y="53"/>
                </a:cubicBezTo>
                <a:cubicBezTo>
                  <a:pt x="1217" y="96"/>
                  <a:pt x="1217" y="96"/>
                  <a:pt x="1217" y="96"/>
                </a:cubicBezTo>
                <a:cubicBezTo>
                  <a:pt x="1184" y="96"/>
                  <a:pt x="1184" y="96"/>
                  <a:pt x="1184" y="96"/>
                </a:cubicBezTo>
                <a:cubicBezTo>
                  <a:pt x="1184" y="141"/>
                  <a:pt x="1184" y="141"/>
                  <a:pt x="1184" y="141"/>
                </a:cubicBezTo>
                <a:cubicBezTo>
                  <a:pt x="1217" y="141"/>
                  <a:pt x="1217" y="141"/>
                  <a:pt x="1217" y="141"/>
                </a:cubicBezTo>
                <a:cubicBezTo>
                  <a:pt x="1217" y="232"/>
                  <a:pt x="1217" y="232"/>
                  <a:pt x="1217" y="232"/>
                </a:cubicBezTo>
                <a:cubicBezTo>
                  <a:pt x="1217" y="277"/>
                  <a:pt x="1238" y="300"/>
                  <a:pt x="1282" y="300"/>
                </a:cubicBezTo>
                <a:cubicBezTo>
                  <a:pt x="1300" y="300"/>
                  <a:pt x="1314" y="297"/>
                  <a:pt x="1323" y="293"/>
                </a:cubicBezTo>
                <a:cubicBezTo>
                  <a:pt x="1323" y="247"/>
                  <a:pt x="1323" y="247"/>
                  <a:pt x="1323" y="247"/>
                </a:cubicBezTo>
                <a:cubicBezTo>
                  <a:pt x="1316" y="251"/>
                  <a:pt x="1309" y="253"/>
                  <a:pt x="1303" y="253"/>
                </a:cubicBezTo>
                <a:cubicBezTo>
                  <a:pt x="1286" y="253"/>
                  <a:pt x="1278" y="242"/>
                  <a:pt x="1278" y="222"/>
                </a:cubicBezTo>
                <a:cubicBezTo>
                  <a:pt x="1278" y="141"/>
                  <a:pt x="1278" y="141"/>
                  <a:pt x="1278" y="141"/>
                </a:cubicBezTo>
                <a:cubicBezTo>
                  <a:pt x="1323" y="141"/>
                  <a:pt x="1323" y="141"/>
                  <a:pt x="1323" y="141"/>
                </a:cubicBezTo>
                <a:cubicBezTo>
                  <a:pt x="1323" y="96"/>
                  <a:pt x="1323" y="96"/>
                  <a:pt x="1323" y="96"/>
                </a:cubicBezTo>
                <a:cubicBezTo>
                  <a:pt x="1278" y="96"/>
                  <a:pt x="1278" y="96"/>
                  <a:pt x="1278" y="96"/>
                </a:cubicBezTo>
                <a:lnTo>
                  <a:pt x="1278" y="35"/>
                </a:lnTo>
                <a:close/>
                <a:moveTo>
                  <a:pt x="1385" y="236"/>
                </a:moveTo>
                <a:cubicBezTo>
                  <a:pt x="1374" y="236"/>
                  <a:pt x="1365" y="239"/>
                  <a:pt x="1359" y="245"/>
                </a:cubicBezTo>
                <a:cubicBezTo>
                  <a:pt x="1352" y="251"/>
                  <a:pt x="1348" y="258"/>
                  <a:pt x="1348" y="268"/>
                </a:cubicBezTo>
                <a:cubicBezTo>
                  <a:pt x="1348" y="277"/>
                  <a:pt x="1352" y="284"/>
                  <a:pt x="1358" y="291"/>
                </a:cubicBezTo>
                <a:cubicBezTo>
                  <a:pt x="1365" y="297"/>
                  <a:pt x="1373" y="300"/>
                  <a:pt x="1384" y="300"/>
                </a:cubicBezTo>
                <a:cubicBezTo>
                  <a:pt x="1394" y="300"/>
                  <a:pt x="1403" y="297"/>
                  <a:pt x="1410" y="291"/>
                </a:cubicBezTo>
                <a:cubicBezTo>
                  <a:pt x="1417" y="285"/>
                  <a:pt x="1420" y="277"/>
                  <a:pt x="1420" y="268"/>
                </a:cubicBezTo>
                <a:cubicBezTo>
                  <a:pt x="1420" y="258"/>
                  <a:pt x="1417" y="251"/>
                  <a:pt x="1410" y="245"/>
                </a:cubicBezTo>
                <a:cubicBezTo>
                  <a:pt x="1404" y="239"/>
                  <a:pt x="1395" y="236"/>
                  <a:pt x="1385" y="236"/>
                </a:cubicBezTo>
                <a:close/>
                <a:moveTo>
                  <a:pt x="1588" y="91"/>
                </a:moveTo>
                <a:cubicBezTo>
                  <a:pt x="1560" y="91"/>
                  <a:pt x="1539" y="103"/>
                  <a:pt x="1524" y="127"/>
                </a:cubicBezTo>
                <a:cubicBezTo>
                  <a:pt x="1524" y="127"/>
                  <a:pt x="1524" y="127"/>
                  <a:pt x="1524" y="127"/>
                </a:cubicBezTo>
                <a:cubicBezTo>
                  <a:pt x="1524" y="96"/>
                  <a:pt x="1524" y="96"/>
                  <a:pt x="1524" y="96"/>
                </a:cubicBezTo>
                <a:cubicBezTo>
                  <a:pt x="1462" y="96"/>
                  <a:pt x="1462" y="96"/>
                  <a:pt x="1462" y="96"/>
                </a:cubicBezTo>
                <a:cubicBezTo>
                  <a:pt x="1462" y="295"/>
                  <a:pt x="1462" y="295"/>
                  <a:pt x="1462" y="295"/>
                </a:cubicBezTo>
                <a:cubicBezTo>
                  <a:pt x="1524" y="295"/>
                  <a:pt x="1524" y="295"/>
                  <a:pt x="1524" y="295"/>
                </a:cubicBezTo>
                <a:cubicBezTo>
                  <a:pt x="1524" y="181"/>
                  <a:pt x="1524" y="181"/>
                  <a:pt x="1524" y="181"/>
                </a:cubicBezTo>
                <a:cubicBezTo>
                  <a:pt x="1524" y="169"/>
                  <a:pt x="1527" y="158"/>
                  <a:pt x="1534" y="150"/>
                </a:cubicBezTo>
                <a:cubicBezTo>
                  <a:pt x="1541" y="142"/>
                  <a:pt x="1550" y="138"/>
                  <a:pt x="1560" y="138"/>
                </a:cubicBezTo>
                <a:cubicBezTo>
                  <a:pt x="1582" y="138"/>
                  <a:pt x="1593" y="153"/>
                  <a:pt x="1593" y="184"/>
                </a:cubicBezTo>
                <a:cubicBezTo>
                  <a:pt x="1593" y="295"/>
                  <a:pt x="1593" y="295"/>
                  <a:pt x="1593" y="295"/>
                </a:cubicBezTo>
                <a:cubicBezTo>
                  <a:pt x="1655" y="295"/>
                  <a:pt x="1655" y="295"/>
                  <a:pt x="1655" y="295"/>
                </a:cubicBezTo>
                <a:cubicBezTo>
                  <a:pt x="1655" y="173"/>
                  <a:pt x="1655" y="173"/>
                  <a:pt x="1655" y="173"/>
                </a:cubicBezTo>
                <a:cubicBezTo>
                  <a:pt x="1655" y="118"/>
                  <a:pt x="1632" y="91"/>
                  <a:pt x="1588" y="91"/>
                </a:cubicBezTo>
                <a:close/>
                <a:moveTo>
                  <a:pt x="1703" y="0"/>
                </a:moveTo>
                <a:cubicBezTo>
                  <a:pt x="1703" y="295"/>
                  <a:pt x="1703" y="295"/>
                  <a:pt x="1703" y="295"/>
                </a:cubicBezTo>
                <a:cubicBezTo>
                  <a:pt x="1765" y="295"/>
                  <a:pt x="1765" y="295"/>
                  <a:pt x="1765" y="295"/>
                </a:cubicBezTo>
                <a:cubicBezTo>
                  <a:pt x="1765" y="0"/>
                  <a:pt x="1765" y="0"/>
                  <a:pt x="1765" y="0"/>
                </a:cubicBezTo>
                <a:lnTo>
                  <a:pt x="170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nl-NL" sz="1799" dirty="0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CDC6A206-75AC-4A75-97EE-B296C24E1C25}"/>
              </a:ext>
            </a:extLst>
          </p:cNvPr>
          <p:cNvSpPr>
            <a:spLocks noSelect="1"/>
          </p:cNvSpPr>
          <p:nvPr/>
        </p:nvSpPr>
        <p:spPr bwMode="gray">
          <a:xfrm>
            <a:off x="9490307" y="6071185"/>
            <a:ext cx="344611" cy="127079"/>
          </a:xfrm>
          <a:custGeom>
            <a:avLst/>
            <a:gdLst>
              <a:gd name="T0" fmla="*/ 316 w 813"/>
              <a:gd name="T1" fmla="*/ 171 h 300"/>
              <a:gd name="T2" fmla="*/ 316 w 813"/>
              <a:gd name="T3" fmla="*/ 295 h 300"/>
              <a:gd name="T4" fmla="*/ 255 w 813"/>
              <a:gd name="T5" fmla="*/ 295 h 300"/>
              <a:gd name="T6" fmla="*/ 255 w 813"/>
              <a:gd name="T7" fmla="*/ 181 h 300"/>
              <a:gd name="T8" fmla="*/ 223 w 813"/>
              <a:gd name="T9" fmla="*/ 138 h 300"/>
              <a:gd name="T10" fmla="*/ 198 w 813"/>
              <a:gd name="T11" fmla="*/ 151 h 300"/>
              <a:gd name="T12" fmla="*/ 189 w 813"/>
              <a:gd name="T13" fmla="*/ 184 h 300"/>
              <a:gd name="T14" fmla="*/ 189 w 813"/>
              <a:gd name="T15" fmla="*/ 295 h 300"/>
              <a:gd name="T16" fmla="*/ 127 w 813"/>
              <a:gd name="T17" fmla="*/ 295 h 300"/>
              <a:gd name="T18" fmla="*/ 127 w 813"/>
              <a:gd name="T19" fmla="*/ 180 h 300"/>
              <a:gd name="T20" fmla="*/ 96 w 813"/>
              <a:gd name="T21" fmla="*/ 138 h 300"/>
              <a:gd name="T22" fmla="*/ 71 w 813"/>
              <a:gd name="T23" fmla="*/ 150 h 300"/>
              <a:gd name="T24" fmla="*/ 61 w 813"/>
              <a:gd name="T25" fmla="*/ 184 h 300"/>
              <a:gd name="T26" fmla="*/ 61 w 813"/>
              <a:gd name="T27" fmla="*/ 295 h 300"/>
              <a:gd name="T28" fmla="*/ 0 w 813"/>
              <a:gd name="T29" fmla="*/ 295 h 300"/>
              <a:gd name="T30" fmla="*/ 0 w 813"/>
              <a:gd name="T31" fmla="*/ 96 h 300"/>
              <a:gd name="T32" fmla="*/ 61 w 813"/>
              <a:gd name="T33" fmla="*/ 96 h 300"/>
              <a:gd name="T34" fmla="*/ 61 w 813"/>
              <a:gd name="T35" fmla="*/ 127 h 300"/>
              <a:gd name="T36" fmla="*/ 62 w 813"/>
              <a:gd name="T37" fmla="*/ 127 h 300"/>
              <a:gd name="T38" fmla="*/ 89 w 813"/>
              <a:gd name="T39" fmla="*/ 101 h 300"/>
              <a:gd name="T40" fmla="*/ 126 w 813"/>
              <a:gd name="T41" fmla="*/ 91 h 300"/>
              <a:gd name="T42" fmla="*/ 184 w 813"/>
              <a:gd name="T43" fmla="*/ 128 h 300"/>
              <a:gd name="T44" fmla="*/ 251 w 813"/>
              <a:gd name="T45" fmla="*/ 91 h 300"/>
              <a:gd name="T46" fmla="*/ 316 w 813"/>
              <a:gd name="T47" fmla="*/ 171 h 300"/>
              <a:gd name="T48" fmla="*/ 551 w 813"/>
              <a:gd name="T49" fmla="*/ 117 h 300"/>
              <a:gd name="T50" fmla="*/ 572 w 813"/>
              <a:gd name="T51" fmla="*/ 190 h 300"/>
              <a:gd name="T52" fmla="*/ 547 w 813"/>
              <a:gd name="T53" fmla="*/ 270 h 300"/>
              <a:gd name="T54" fmla="*/ 482 w 813"/>
              <a:gd name="T55" fmla="*/ 300 h 300"/>
              <a:gd name="T56" fmla="*/ 427 w 813"/>
              <a:gd name="T57" fmla="*/ 272 h 300"/>
              <a:gd name="T58" fmla="*/ 426 w 813"/>
              <a:gd name="T59" fmla="*/ 272 h 300"/>
              <a:gd name="T60" fmla="*/ 426 w 813"/>
              <a:gd name="T61" fmla="*/ 295 h 300"/>
              <a:gd name="T62" fmla="*/ 365 w 813"/>
              <a:gd name="T63" fmla="*/ 295 h 300"/>
              <a:gd name="T64" fmla="*/ 365 w 813"/>
              <a:gd name="T65" fmla="*/ 0 h 300"/>
              <a:gd name="T66" fmla="*/ 426 w 813"/>
              <a:gd name="T67" fmla="*/ 0 h 300"/>
              <a:gd name="T68" fmla="*/ 426 w 813"/>
              <a:gd name="T69" fmla="*/ 126 h 300"/>
              <a:gd name="T70" fmla="*/ 427 w 813"/>
              <a:gd name="T71" fmla="*/ 126 h 300"/>
              <a:gd name="T72" fmla="*/ 492 w 813"/>
              <a:gd name="T73" fmla="*/ 91 h 300"/>
              <a:gd name="T74" fmla="*/ 551 w 813"/>
              <a:gd name="T75" fmla="*/ 117 h 300"/>
              <a:gd name="T76" fmla="*/ 509 w 813"/>
              <a:gd name="T77" fmla="*/ 191 h 300"/>
              <a:gd name="T78" fmla="*/ 498 w 813"/>
              <a:gd name="T79" fmla="*/ 152 h 300"/>
              <a:gd name="T80" fmla="*/ 468 w 813"/>
              <a:gd name="T81" fmla="*/ 138 h 300"/>
              <a:gd name="T82" fmla="*/ 437 w 813"/>
              <a:gd name="T83" fmla="*/ 152 h 300"/>
              <a:gd name="T84" fmla="*/ 425 w 813"/>
              <a:gd name="T85" fmla="*/ 188 h 300"/>
              <a:gd name="T86" fmla="*/ 425 w 813"/>
              <a:gd name="T87" fmla="*/ 208 h 300"/>
              <a:gd name="T88" fmla="*/ 436 w 813"/>
              <a:gd name="T89" fmla="*/ 240 h 300"/>
              <a:gd name="T90" fmla="*/ 465 w 813"/>
              <a:gd name="T91" fmla="*/ 253 h 300"/>
              <a:gd name="T92" fmla="*/ 497 w 813"/>
              <a:gd name="T93" fmla="*/ 237 h 300"/>
              <a:gd name="T94" fmla="*/ 509 w 813"/>
              <a:gd name="T95" fmla="*/ 191 h 300"/>
              <a:gd name="T96" fmla="*/ 813 w 813"/>
              <a:gd name="T97" fmla="*/ 193 h 300"/>
              <a:gd name="T98" fmla="*/ 784 w 813"/>
              <a:gd name="T99" fmla="*/ 271 h 300"/>
              <a:gd name="T100" fmla="*/ 704 w 813"/>
              <a:gd name="T101" fmla="*/ 300 h 300"/>
              <a:gd name="T102" fmla="*/ 626 w 813"/>
              <a:gd name="T103" fmla="*/ 272 h 300"/>
              <a:gd name="T104" fmla="*/ 597 w 813"/>
              <a:gd name="T105" fmla="*/ 196 h 300"/>
              <a:gd name="T106" fmla="*/ 627 w 813"/>
              <a:gd name="T107" fmla="*/ 119 h 300"/>
              <a:gd name="T108" fmla="*/ 707 w 813"/>
              <a:gd name="T109" fmla="*/ 91 h 300"/>
              <a:gd name="T110" fmla="*/ 785 w 813"/>
              <a:gd name="T111" fmla="*/ 119 h 300"/>
              <a:gd name="T112" fmla="*/ 813 w 813"/>
              <a:gd name="T113" fmla="*/ 193 h 300"/>
              <a:gd name="T114" fmla="*/ 750 w 813"/>
              <a:gd name="T115" fmla="*/ 194 h 300"/>
              <a:gd name="T116" fmla="*/ 706 w 813"/>
              <a:gd name="T117" fmla="*/ 138 h 300"/>
              <a:gd name="T118" fmla="*/ 672 w 813"/>
              <a:gd name="T119" fmla="*/ 153 h 300"/>
              <a:gd name="T120" fmla="*/ 660 w 813"/>
              <a:gd name="T121" fmla="*/ 195 h 300"/>
              <a:gd name="T122" fmla="*/ 706 w 813"/>
              <a:gd name="T123" fmla="*/ 253 h 300"/>
              <a:gd name="T124" fmla="*/ 750 w 813"/>
              <a:gd name="T125" fmla="*/ 194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13" h="300">
                <a:moveTo>
                  <a:pt x="316" y="171"/>
                </a:moveTo>
                <a:cubicBezTo>
                  <a:pt x="316" y="295"/>
                  <a:pt x="316" y="295"/>
                  <a:pt x="316" y="295"/>
                </a:cubicBezTo>
                <a:cubicBezTo>
                  <a:pt x="255" y="295"/>
                  <a:pt x="255" y="295"/>
                  <a:pt x="255" y="295"/>
                </a:cubicBezTo>
                <a:cubicBezTo>
                  <a:pt x="255" y="181"/>
                  <a:pt x="255" y="181"/>
                  <a:pt x="255" y="181"/>
                </a:cubicBezTo>
                <a:cubicBezTo>
                  <a:pt x="255" y="152"/>
                  <a:pt x="244" y="138"/>
                  <a:pt x="223" y="138"/>
                </a:cubicBezTo>
                <a:cubicBezTo>
                  <a:pt x="213" y="138"/>
                  <a:pt x="204" y="142"/>
                  <a:pt x="198" y="151"/>
                </a:cubicBezTo>
                <a:cubicBezTo>
                  <a:pt x="192" y="160"/>
                  <a:pt x="189" y="171"/>
                  <a:pt x="189" y="184"/>
                </a:cubicBezTo>
                <a:cubicBezTo>
                  <a:pt x="189" y="295"/>
                  <a:pt x="189" y="295"/>
                  <a:pt x="189" y="295"/>
                </a:cubicBezTo>
                <a:cubicBezTo>
                  <a:pt x="127" y="295"/>
                  <a:pt x="127" y="295"/>
                  <a:pt x="127" y="295"/>
                </a:cubicBezTo>
                <a:cubicBezTo>
                  <a:pt x="127" y="180"/>
                  <a:pt x="127" y="180"/>
                  <a:pt x="127" y="180"/>
                </a:cubicBezTo>
                <a:cubicBezTo>
                  <a:pt x="127" y="152"/>
                  <a:pt x="117" y="138"/>
                  <a:pt x="96" y="138"/>
                </a:cubicBezTo>
                <a:cubicBezTo>
                  <a:pt x="85" y="138"/>
                  <a:pt x="77" y="142"/>
                  <a:pt x="71" y="150"/>
                </a:cubicBezTo>
                <a:cubicBezTo>
                  <a:pt x="64" y="159"/>
                  <a:pt x="61" y="170"/>
                  <a:pt x="61" y="184"/>
                </a:cubicBezTo>
                <a:cubicBezTo>
                  <a:pt x="61" y="295"/>
                  <a:pt x="61" y="295"/>
                  <a:pt x="61" y="295"/>
                </a:cubicBezTo>
                <a:cubicBezTo>
                  <a:pt x="0" y="295"/>
                  <a:pt x="0" y="295"/>
                  <a:pt x="0" y="295"/>
                </a:cubicBezTo>
                <a:cubicBezTo>
                  <a:pt x="0" y="96"/>
                  <a:pt x="0" y="96"/>
                  <a:pt x="0" y="96"/>
                </a:cubicBezTo>
                <a:cubicBezTo>
                  <a:pt x="61" y="96"/>
                  <a:pt x="61" y="96"/>
                  <a:pt x="61" y="96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62" y="127"/>
                  <a:pt x="62" y="127"/>
                  <a:pt x="62" y="127"/>
                </a:cubicBezTo>
                <a:cubicBezTo>
                  <a:pt x="68" y="116"/>
                  <a:pt x="77" y="108"/>
                  <a:pt x="89" y="101"/>
                </a:cubicBezTo>
                <a:cubicBezTo>
                  <a:pt x="100" y="94"/>
                  <a:pt x="113" y="91"/>
                  <a:pt x="126" y="91"/>
                </a:cubicBezTo>
                <a:cubicBezTo>
                  <a:pt x="154" y="91"/>
                  <a:pt x="174" y="103"/>
                  <a:pt x="184" y="128"/>
                </a:cubicBezTo>
                <a:cubicBezTo>
                  <a:pt x="199" y="103"/>
                  <a:pt x="222" y="91"/>
                  <a:pt x="251" y="91"/>
                </a:cubicBezTo>
                <a:cubicBezTo>
                  <a:pt x="294" y="91"/>
                  <a:pt x="316" y="118"/>
                  <a:pt x="316" y="171"/>
                </a:cubicBezTo>
                <a:close/>
                <a:moveTo>
                  <a:pt x="551" y="117"/>
                </a:moveTo>
                <a:cubicBezTo>
                  <a:pt x="565" y="135"/>
                  <a:pt x="572" y="159"/>
                  <a:pt x="572" y="190"/>
                </a:cubicBezTo>
                <a:cubicBezTo>
                  <a:pt x="572" y="223"/>
                  <a:pt x="564" y="250"/>
                  <a:pt x="547" y="270"/>
                </a:cubicBezTo>
                <a:cubicBezTo>
                  <a:pt x="531" y="290"/>
                  <a:pt x="510" y="300"/>
                  <a:pt x="482" y="300"/>
                </a:cubicBezTo>
                <a:cubicBezTo>
                  <a:pt x="458" y="300"/>
                  <a:pt x="439" y="291"/>
                  <a:pt x="427" y="272"/>
                </a:cubicBezTo>
                <a:cubicBezTo>
                  <a:pt x="426" y="272"/>
                  <a:pt x="426" y="272"/>
                  <a:pt x="426" y="272"/>
                </a:cubicBezTo>
                <a:cubicBezTo>
                  <a:pt x="426" y="295"/>
                  <a:pt x="426" y="295"/>
                  <a:pt x="426" y="295"/>
                </a:cubicBezTo>
                <a:cubicBezTo>
                  <a:pt x="365" y="295"/>
                  <a:pt x="365" y="295"/>
                  <a:pt x="365" y="295"/>
                </a:cubicBezTo>
                <a:cubicBezTo>
                  <a:pt x="365" y="0"/>
                  <a:pt x="365" y="0"/>
                  <a:pt x="365" y="0"/>
                </a:cubicBezTo>
                <a:cubicBezTo>
                  <a:pt x="426" y="0"/>
                  <a:pt x="426" y="0"/>
                  <a:pt x="426" y="0"/>
                </a:cubicBezTo>
                <a:cubicBezTo>
                  <a:pt x="426" y="126"/>
                  <a:pt x="426" y="126"/>
                  <a:pt x="426" y="126"/>
                </a:cubicBezTo>
                <a:cubicBezTo>
                  <a:pt x="427" y="126"/>
                  <a:pt x="427" y="126"/>
                  <a:pt x="427" y="126"/>
                </a:cubicBezTo>
                <a:cubicBezTo>
                  <a:pt x="442" y="103"/>
                  <a:pt x="464" y="91"/>
                  <a:pt x="492" y="91"/>
                </a:cubicBezTo>
                <a:cubicBezTo>
                  <a:pt x="517" y="91"/>
                  <a:pt x="537" y="100"/>
                  <a:pt x="551" y="117"/>
                </a:cubicBezTo>
                <a:close/>
                <a:moveTo>
                  <a:pt x="509" y="191"/>
                </a:moveTo>
                <a:cubicBezTo>
                  <a:pt x="509" y="174"/>
                  <a:pt x="505" y="161"/>
                  <a:pt x="498" y="152"/>
                </a:cubicBezTo>
                <a:cubicBezTo>
                  <a:pt x="491" y="143"/>
                  <a:pt x="481" y="138"/>
                  <a:pt x="468" y="138"/>
                </a:cubicBezTo>
                <a:cubicBezTo>
                  <a:pt x="456" y="138"/>
                  <a:pt x="445" y="143"/>
                  <a:pt x="437" y="152"/>
                </a:cubicBezTo>
                <a:cubicBezTo>
                  <a:pt x="429" y="161"/>
                  <a:pt x="425" y="173"/>
                  <a:pt x="425" y="188"/>
                </a:cubicBezTo>
                <a:cubicBezTo>
                  <a:pt x="425" y="208"/>
                  <a:pt x="425" y="208"/>
                  <a:pt x="425" y="208"/>
                </a:cubicBezTo>
                <a:cubicBezTo>
                  <a:pt x="425" y="221"/>
                  <a:pt x="429" y="232"/>
                  <a:pt x="436" y="240"/>
                </a:cubicBezTo>
                <a:cubicBezTo>
                  <a:pt x="444" y="249"/>
                  <a:pt x="453" y="253"/>
                  <a:pt x="465" y="253"/>
                </a:cubicBezTo>
                <a:cubicBezTo>
                  <a:pt x="479" y="253"/>
                  <a:pt x="489" y="247"/>
                  <a:pt x="497" y="237"/>
                </a:cubicBezTo>
                <a:cubicBezTo>
                  <a:pt x="505" y="226"/>
                  <a:pt x="509" y="210"/>
                  <a:pt x="509" y="191"/>
                </a:cubicBezTo>
                <a:close/>
                <a:moveTo>
                  <a:pt x="813" y="193"/>
                </a:moveTo>
                <a:cubicBezTo>
                  <a:pt x="813" y="226"/>
                  <a:pt x="803" y="252"/>
                  <a:pt x="784" y="271"/>
                </a:cubicBezTo>
                <a:cubicBezTo>
                  <a:pt x="764" y="290"/>
                  <a:pt x="738" y="300"/>
                  <a:pt x="704" y="300"/>
                </a:cubicBezTo>
                <a:cubicBezTo>
                  <a:pt x="671" y="300"/>
                  <a:pt x="645" y="291"/>
                  <a:pt x="626" y="272"/>
                </a:cubicBezTo>
                <a:cubicBezTo>
                  <a:pt x="607" y="253"/>
                  <a:pt x="597" y="228"/>
                  <a:pt x="597" y="196"/>
                </a:cubicBezTo>
                <a:cubicBezTo>
                  <a:pt x="597" y="163"/>
                  <a:pt x="607" y="137"/>
                  <a:pt x="627" y="119"/>
                </a:cubicBezTo>
                <a:cubicBezTo>
                  <a:pt x="647" y="100"/>
                  <a:pt x="673" y="91"/>
                  <a:pt x="707" y="91"/>
                </a:cubicBezTo>
                <a:cubicBezTo>
                  <a:pt x="740" y="91"/>
                  <a:pt x="766" y="100"/>
                  <a:pt x="785" y="119"/>
                </a:cubicBezTo>
                <a:cubicBezTo>
                  <a:pt x="804" y="137"/>
                  <a:pt x="813" y="162"/>
                  <a:pt x="813" y="193"/>
                </a:cubicBezTo>
                <a:close/>
                <a:moveTo>
                  <a:pt x="750" y="194"/>
                </a:moveTo>
                <a:cubicBezTo>
                  <a:pt x="750" y="157"/>
                  <a:pt x="735" y="138"/>
                  <a:pt x="706" y="138"/>
                </a:cubicBezTo>
                <a:cubicBezTo>
                  <a:pt x="691" y="138"/>
                  <a:pt x="680" y="143"/>
                  <a:pt x="672" y="153"/>
                </a:cubicBezTo>
                <a:cubicBezTo>
                  <a:pt x="664" y="163"/>
                  <a:pt x="660" y="177"/>
                  <a:pt x="660" y="195"/>
                </a:cubicBezTo>
                <a:cubicBezTo>
                  <a:pt x="660" y="234"/>
                  <a:pt x="675" y="253"/>
                  <a:pt x="706" y="253"/>
                </a:cubicBezTo>
                <a:cubicBezTo>
                  <a:pt x="736" y="253"/>
                  <a:pt x="750" y="233"/>
                  <a:pt x="750" y="19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nl-NL" sz="1799" dirty="0"/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31D0FF1F-7CCB-4A92-903F-3DD77450A463}"/>
              </a:ext>
            </a:extLst>
          </p:cNvPr>
          <p:cNvSpPr>
            <a:spLocks noSelect="1"/>
          </p:cNvSpPr>
          <p:nvPr/>
        </p:nvSpPr>
        <p:spPr bwMode="gray">
          <a:xfrm>
            <a:off x="4762" y="719138"/>
            <a:ext cx="2298102" cy="1441450"/>
          </a:xfrm>
          <a:custGeom>
            <a:avLst/>
            <a:gdLst>
              <a:gd name="T0" fmla="*/ 5433 w 5433"/>
              <a:gd name="T1" fmla="*/ 750 h 3403"/>
              <a:gd name="T2" fmla="*/ 4683 w 5433"/>
              <a:gd name="T3" fmla="*/ 0 h 3403"/>
              <a:gd name="T4" fmla="*/ 0 w 5433"/>
              <a:gd name="T5" fmla="*/ 0 h 3403"/>
              <a:gd name="T6" fmla="*/ 0 w 5433"/>
              <a:gd name="T7" fmla="*/ 3403 h 3403"/>
              <a:gd name="T8" fmla="*/ 5433 w 5433"/>
              <a:gd name="T9" fmla="*/ 3403 h 3403"/>
              <a:gd name="T10" fmla="*/ 5433 w 5433"/>
              <a:gd name="T11" fmla="*/ 750 h 3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33" h="3403">
                <a:moveTo>
                  <a:pt x="5433" y="750"/>
                </a:moveTo>
                <a:cubicBezTo>
                  <a:pt x="5433" y="338"/>
                  <a:pt x="5095" y="0"/>
                  <a:pt x="468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403"/>
                  <a:pt x="0" y="3403"/>
                  <a:pt x="0" y="3403"/>
                </a:cubicBezTo>
                <a:cubicBezTo>
                  <a:pt x="5433" y="3403"/>
                  <a:pt x="5433" y="3403"/>
                  <a:pt x="5433" y="3403"/>
                </a:cubicBezTo>
                <a:lnTo>
                  <a:pt x="5433" y="750"/>
                </a:lnTo>
                <a:close/>
              </a:path>
            </a:pathLst>
          </a:custGeom>
          <a:solidFill>
            <a:srgbClr val="009EE2"/>
          </a:solidFill>
          <a:ln>
            <a:noFill/>
          </a:ln>
          <a:effectLst>
            <a:outerShdw blurRad="76200" sx="104000" sy="104000" algn="ctr" rotWithShape="0">
              <a:srgbClr val="D0CECE">
                <a:alpha val="76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nl-NL" sz="1799" dirty="0"/>
          </a:p>
        </p:txBody>
      </p:sp>
      <p:pic>
        <p:nvPicPr>
          <p:cNvPr id="26" name="***logo">
            <a:extLst>
              <a:ext uri="{FF2B5EF4-FFF2-40B4-BE49-F238E27FC236}">
                <a16:creationId xmlns:a16="http://schemas.microsoft.com/office/drawing/2014/main" id="{A2409C37-EC2C-4007-89C3-F83F32B5BFF0}"/>
              </a:ext>
            </a:extLst>
          </p:cNvPr>
          <p:cNvPicPr>
            <a:picLocks noSelect="1"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4679" y="719280"/>
            <a:ext cx="2298002" cy="1440600"/>
          </a:xfrm>
          <a:prstGeom prst="rect">
            <a:avLst/>
          </a:prstGeom>
        </p:spPr>
      </p:pic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1337078" y="3615160"/>
            <a:ext cx="9150266" cy="893961"/>
          </a:xfrm>
        </p:spPr>
        <p:txBody>
          <a:bodyPr anchor="t" anchorCtr="0"/>
          <a:lstStyle>
            <a:lvl1pPr algn="l">
              <a:defRPr sz="5398">
                <a:solidFill>
                  <a:schemeClr val="tx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***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1344710" y="4535454"/>
            <a:ext cx="9142635" cy="564468"/>
          </a:xfrm>
        </p:spPr>
        <p:txBody>
          <a:bodyPr/>
          <a:lstStyle>
            <a:lvl1pPr marL="0" indent="0" algn="l">
              <a:buNone/>
              <a:defRPr sz="3099">
                <a:solidFill>
                  <a:schemeClr val="tx1"/>
                </a:solidFill>
                <a:latin typeface="+mj-lt"/>
              </a:defRPr>
            </a:lvl1pPr>
            <a:lvl2pPr marL="54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[Subtitel]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852E0A09-B181-4752-A40D-03F7FD648B62}"/>
              </a:ext>
            </a:extLst>
          </p:cNvPr>
          <p:cNvSpPr txBox="1">
            <a:spLocks noSelect="1"/>
          </p:cNvSpPr>
          <p:nvPr/>
        </p:nvSpPr>
        <p:spPr bwMode="gray">
          <a:xfrm>
            <a:off x="1920623" y="6024207"/>
            <a:ext cx="14397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endParaRPr lang="nl-NL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EABFAD-214C-4864-A57B-2711BA724238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>
          <a:xfrm>
            <a:off x="359947" y="6021288"/>
            <a:ext cx="1704655" cy="252000"/>
          </a:xfrm>
        </p:spPr>
        <p:txBody>
          <a:bodyPr/>
          <a:lstStyle/>
          <a:p>
            <a:fld id="{E6E18D78-A130-4D00-8E51-5C8A7FE4681B}" type="datetimeFigureOut">
              <a:rPr lang="nl-NL" smtClean="0"/>
              <a:t>27-10-2022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466F835-F5E6-45F4-B804-957BFF45B0FE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797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g">
    <p:bg bwMode="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665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359119-428F-4FEE-A7F7-31172621E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F5D356-E93E-4640-BA05-8C57728F53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9B6F329-5F51-431C-B31F-9612F9405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42CB309-0CB5-4C60-AF3C-1A9FD6246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18D78-A130-4D00-8E51-5C8A7FE4681B}" type="datetimeFigureOut">
              <a:rPr lang="nl-NL" smtClean="0"/>
              <a:t>27-10-2022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7D7678B-BFB0-406E-8BBF-E6D9A8392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AFF681-9A81-4167-943D-9D1394970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CF7D-8438-4950-B1E0-518F5E6977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081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</p:spTree>
    <p:extLst>
      <p:ext uri="{BB962C8B-B14F-4D97-AF65-F5344CB8AC3E}">
        <p14:creationId xmlns:p14="http://schemas.microsoft.com/office/powerpoint/2010/main" val="447924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 noSelect="1"/>
          </p:cNvSpPr>
          <p:nvPr>
            <p:ph sz="quarter" idx="13" hasCustomPrompt="1"/>
          </p:nvPr>
        </p:nvSpPr>
        <p:spPr bwMode="gray">
          <a:xfrm>
            <a:off x="1344609" y="2313000"/>
            <a:ext cx="4318875" cy="33843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11" name="Tijdelijke aanduiding voor inhoud 10"/>
          <p:cNvSpPr>
            <a:spLocks noGrp="1" noSelect="1"/>
          </p:cNvSpPr>
          <p:nvPr>
            <p:ph sz="quarter" idx="14" hasCustomPrompt="1"/>
          </p:nvPr>
        </p:nvSpPr>
        <p:spPr bwMode="gray">
          <a:xfrm>
            <a:off x="5844517" y="2313000"/>
            <a:ext cx="4318875" cy="33843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8" name="Titel 7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3772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9F4AF2CF-82A0-4678-9D52-724D569E8A6C}"/>
              </a:ext>
            </a:extLst>
          </p:cNvPr>
          <p:cNvSpPr>
            <a:spLocks noSelect="1"/>
          </p:cNvSpPr>
          <p:nvPr/>
        </p:nvSpPr>
        <p:spPr bwMode="gray">
          <a:xfrm>
            <a:off x="0" y="1"/>
            <a:ext cx="12185708" cy="6857999"/>
          </a:xfrm>
          <a:prstGeom prst="rect">
            <a:avLst/>
          </a:prstGeom>
          <a:solidFill>
            <a:srgbClr val="D4EDFC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99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64C75092-D6E5-4ED0-871B-50F6B27A021F}"/>
              </a:ext>
            </a:extLst>
          </p:cNvPr>
          <p:cNvSpPr>
            <a:spLocks noGrp="1" noSelect="1"/>
          </p:cNvSpPr>
          <p:nvPr>
            <p:ph type="pic" idx="13" hasCustomPrompt="1"/>
          </p:nvPr>
        </p:nvSpPr>
        <p:spPr bwMode="gray">
          <a:xfrm>
            <a:off x="0" y="1"/>
            <a:ext cx="12192000" cy="6857999"/>
          </a:xfrm>
        </p:spPr>
        <p:txBody>
          <a:bodyPr anchor="ctr"/>
          <a:lstStyle>
            <a:lvl1pPr marL="270027" indent="-270027" algn="ctr" defTabSz="1088610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9" name="Tijdelijke aanduiding voor afbeelding 3 (PHJU)">
            <a:extLst>
              <a:ext uri="{FF2B5EF4-FFF2-40B4-BE49-F238E27FC236}">
                <a16:creationId xmlns:a16="http://schemas.microsoft.com/office/drawing/2014/main" id="{E968B1FB-1E9D-44FF-85F4-7BEC7C5A53F0}"/>
              </a:ext>
            </a:extLst>
          </p:cNvPr>
          <p:cNvSpPr>
            <a:spLocks noGrp="1" noSelect="1"/>
          </p:cNvSpPr>
          <p:nvPr>
            <p:ph type="body" idx="14" hasCustomPrompt="1"/>
          </p:nvPr>
        </p:nvSpPr>
        <p:spPr bwMode="gray">
          <a:xfrm>
            <a:off x="0" y="2"/>
            <a:ext cx="2529061" cy="685799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270027" indent="-270027" algn="l" defTabSz="1088610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971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bg>
      <p:bgPr>
        <a:solidFill>
          <a:srgbClr val="D4ED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1004442" y="2240868"/>
            <a:ext cx="10166800" cy="1764196"/>
          </a:xfrm>
        </p:spPr>
        <p:txBody>
          <a:bodyPr anchor="t"/>
          <a:lstStyle>
            <a:lvl1pPr algn="ctr">
              <a:defRPr sz="5498">
                <a:solidFill>
                  <a:schemeClr val="tx1"/>
                </a:solidFill>
              </a:defRPr>
            </a:lvl1pPr>
          </a:lstStyle>
          <a:p>
            <a:pPr lvl="0"/>
            <a:r>
              <a:rPr lang="nl-NL" noProof="1"/>
              <a:t>[Titel]</a:t>
            </a:r>
            <a:br>
              <a:rPr lang="nl-NL" noProof="1"/>
            </a:br>
            <a:endParaRPr lang="nl-NL" noProof="1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9EA2CB4D-0B72-4771-8774-C128702AE7CE}"/>
              </a:ext>
            </a:extLst>
          </p:cNvPr>
          <p:cNvSpPr>
            <a:spLocks noGrp="1" noSelect="1"/>
          </p:cNvSpPr>
          <p:nvPr>
            <p:ph type="body" sz="quarter" idx="10" hasCustomPrompt="1"/>
          </p:nvPr>
        </p:nvSpPr>
        <p:spPr bwMode="gray">
          <a:xfrm>
            <a:off x="1004627" y="4149812"/>
            <a:ext cx="10166877" cy="1187400"/>
          </a:xfrm>
        </p:spPr>
        <p:txBody>
          <a:bodyPr/>
          <a:lstStyle>
            <a:lvl1pPr marL="0" indent="0" algn="ctr">
              <a:buFontTx/>
              <a:buNone/>
              <a:defRPr sz="3399" b="0">
                <a:solidFill>
                  <a:schemeClr val="tx1"/>
                </a:solidFill>
                <a:latin typeface="+mj-lt"/>
              </a:defRPr>
            </a:lvl1pPr>
            <a:lvl2pPr marL="0" indent="0" algn="ctr">
              <a:buFontTx/>
              <a:buNone/>
              <a:defRPr sz="3399" b="0">
                <a:solidFill>
                  <a:schemeClr val="tx1"/>
                </a:solidFill>
              </a:defRPr>
            </a:lvl2pPr>
            <a:lvl3pPr marL="0" indent="0" algn="ctr">
              <a:buFontTx/>
              <a:buNone/>
              <a:defRPr sz="3399" b="0">
                <a:solidFill>
                  <a:schemeClr val="tx1"/>
                </a:solidFill>
              </a:defRPr>
            </a:lvl3pPr>
            <a:lvl4pPr marL="0" algn="ctr">
              <a:buFontTx/>
              <a:buNone/>
              <a:defRPr sz="3399" b="0">
                <a:solidFill>
                  <a:schemeClr val="tx1"/>
                </a:solidFill>
              </a:defRPr>
            </a:lvl4pPr>
            <a:lvl5pPr marL="0" algn="ctr">
              <a:buFontTx/>
              <a:buNone/>
              <a:defRPr sz="3399" b="0">
                <a:solidFill>
                  <a:schemeClr val="tx1"/>
                </a:solidFill>
              </a:defRPr>
            </a:lvl5pPr>
            <a:lvl6pPr marL="0" algn="ctr">
              <a:buFontTx/>
              <a:buNone/>
              <a:defRPr sz="3399" b="0">
                <a:solidFill>
                  <a:schemeClr val="tx1"/>
                </a:solidFill>
              </a:defRPr>
            </a:lvl6pPr>
            <a:lvl7pPr marL="0" algn="ctr">
              <a:buFontTx/>
              <a:buNone/>
              <a:defRPr sz="3399" b="0">
                <a:solidFill>
                  <a:schemeClr val="tx1"/>
                </a:solidFill>
              </a:defRPr>
            </a:lvl7pPr>
            <a:lvl8pPr marL="0" algn="ctr">
              <a:buFontTx/>
              <a:buNone/>
              <a:defRPr sz="3399" b="0">
                <a:solidFill>
                  <a:schemeClr val="tx1"/>
                </a:solidFill>
              </a:defRPr>
            </a:lvl8pPr>
            <a:lvl9pPr marL="0" algn="ctr">
              <a:buFontTx/>
              <a:buNone/>
              <a:defRPr sz="3399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dirty="0"/>
              <a:t>[Ondertitel]</a:t>
            </a:r>
          </a:p>
        </p:txBody>
      </p:sp>
    </p:spTree>
    <p:extLst>
      <p:ext uri="{BB962C8B-B14F-4D97-AF65-F5344CB8AC3E}">
        <p14:creationId xmlns:p14="http://schemas.microsoft.com/office/powerpoint/2010/main" val="87001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leine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3D72B64D-68B0-4E1E-B069-061DBB6A1658}"/>
              </a:ext>
            </a:extLst>
          </p:cNvPr>
          <p:cNvSpPr>
            <a:spLocks noSelect="1"/>
          </p:cNvSpPr>
          <p:nvPr/>
        </p:nvSpPr>
        <p:spPr bwMode="gray">
          <a:xfrm>
            <a:off x="4217987" y="1"/>
            <a:ext cx="7967721" cy="6857999"/>
          </a:xfrm>
          <a:prstGeom prst="rect">
            <a:avLst/>
          </a:prstGeom>
          <a:solidFill>
            <a:srgbClr val="D4EDFC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99" dirty="0"/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979462" y="1232756"/>
            <a:ext cx="2951288" cy="840998"/>
          </a:xfrm>
        </p:spPr>
        <p:txBody>
          <a:bodyPr/>
          <a:lstStyle>
            <a:lvl1pPr>
              <a:defRPr sz="1999"/>
            </a:lvl1pPr>
          </a:lstStyle>
          <a:p>
            <a:pPr lvl="0"/>
            <a:r>
              <a:rPr lang="nl-NL" noProof="1"/>
              <a:t>[Titel]</a:t>
            </a:r>
          </a:p>
        </p:txBody>
      </p:sp>
      <p:sp>
        <p:nvSpPr>
          <p:cNvPr id="3" name="Tijdelijke aanduiding voor afbeelding 3">
            <a:extLst>
              <a:ext uri="{FF2B5EF4-FFF2-40B4-BE49-F238E27FC236}">
                <a16:creationId xmlns:a16="http://schemas.microsoft.com/office/drawing/2014/main" id="{70B3CF3C-7BA3-476D-9EE5-ECB24C8A1DF6}"/>
              </a:ext>
            </a:extLst>
          </p:cNvPr>
          <p:cNvSpPr>
            <a:spLocks noGrp="1" noSelect="1"/>
          </p:cNvSpPr>
          <p:nvPr>
            <p:ph type="pic" idx="10" hasCustomPrompt="1"/>
          </p:nvPr>
        </p:nvSpPr>
        <p:spPr bwMode="gray">
          <a:xfrm>
            <a:off x="4224279" y="0"/>
            <a:ext cx="7967721" cy="6858000"/>
          </a:xfrm>
        </p:spPr>
        <p:txBody>
          <a:bodyPr/>
          <a:lstStyle>
            <a:lvl1pPr marL="230331" indent="-230331" algn="l" defTabSz="1088610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3570D465-F8AA-4A1E-971D-9DC1400227DA}"/>
              </a:ext>
            </a:extLst>
          </p:cNvPr>
          <p:cNvSpPr>
            <a:spLocks noGrp="1" noSelect="1"/>
          </p:cNvSpPr>
          <p:nvPr>
            <p:ph type="body" sz="quarter" idx="11" hasCustomPrompt="1"/>
          </p:nvPr>
        </p:nvSpPr>
        <p:spPr bwMode="gray">
          <a:xfrm>
            <a:off x="985034" y="2204864"/>
            <a:ext cx="2951288" cy="2988332"/>
          </a:xfrm>
        </p:spPr>
        <p:txBody>
          <a:bodyPr/>
          <a:lstStyle>
            <a:lvl1pPr marL="0" indent="0">
              <a:buFontTx/>
              <a:buNone/>
              <a:defRPr sz="1999" b="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1999" b="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sz="1999" b="0">
                <a:solidFill>
                  <a:schemeClr val="tx1"/>
                </a:solidFill>
              </a:defRPr>
            </a:lvl3pPr>
            <a:lvl4pPr marL="0">
              <a:buFontTx/>
              <a:buNone/>
              <a:defRPr sz="1999" b="0">
                <a:solidFill>
                  <a:schemeClr val="tx1"/>
                </a:solidFill>
              </a:defRPr>
            </a:lvl4pPr>
            <a:lvl5pPr marL="0">
              <a:buFontTx/>
              <a:buNone/>
              <a:defRPr sz="1999" b="0">
                <a:solidFill>
                  <a:schemeClr val="tx1"/>
                </a:solidFill>
              </a:defRPr>
            </a:lvl5pPr>
            <a:lvl6pPr marL="0">
              <a:buFontTx/>
              <a:buNone/>
              <a:defRPr sz="1999" b="0">
                <a:solidFill>
                  <a:schemeClr val="tx1"/>
                </a:solidFill>
              </a:defRPr>
            </a:lvl6pPr>
            <a:lvl7pPr marL="0">
              <a:buFontTx/>
              <a:buNone/>
              <a:defRPr sz="1999" b="0">
                <a:solidFill>
                  <a:schemeClr val="tx1"/>
                </a:solidFill>
              </a:defRPr>
            </a:lvl7pPr>
            <a:lvl8pPr marL="0">
              <a:buFontTx/>
              <a:buNone/>
              <a:defRPr sz="1999" b="0">
                <a:solidFill>
                  <a:schemeClr val="tx1"/>
                </a:solidFill>
              </a:defRPr>
            </a:lvl8pPr>
            <a:lvl9pPr marL="0">
              <a:buFontTx/>
              <a:buNone/>
              <a:defRPr sz="1999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848939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zonder sub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id="{4B6EC08B-F872-466C-9547-08665378E727}"/>
              </a:ext>
            </a:extLst>
          </p:cNvPr>
          <p:cNvSpPr>
            <a:spLocks noSelect="1"/>
          </p:cNvSpPr>
          <p:nvPr/>
        </p:nvSpPr>
        <p:spPr bwMode="gray">
          <a:xfrm>
            <a:off x="0" y="2651180"/>
            <a:ext cx="10686123" cy="3675751"/>
          </a:xfrm>
          <a:custGeom>
            <a:avLst/>
            <a:gdLst>
              <a:gd name="T0" fmla="*/ 25248 w 25248"/>
              <a:gd name="T1" fmla="*/ 7811 h 8678"/>
              <a:gd name="T2" fmla="*/ 25248 w 25248"/>
              <a:gd name="T3" fmla="*/ 866 h 8678"/>
              <a:gd name="T4" fmla="*/ 24381 w 25248"/>
              <a:gd name="T5" fmla="*/ 0 h 8678"/>
              <a:gd name="T6" fmla="*/ 0 w 25248"/>
              <a:gd name="T7" fmla="*/ 0 h 8678"/>
              <a:gd name="T8" fmla="*/ 0 w 25248"/>
              <a:gd name="T9" fmla="*/ 8678 h 8678"/>
              <a:gd name="T10" fmla="*/ 24381 w 25248"/>
              <a:gd name="T11" fmla="*/ 8678 h 8678"/>
              <a:gd name="T12" fmla="*/ 25248 w 25248"/>
              <a:gd name="T13" fmla="*/ 7811 h 8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248" h="8678">
                <a:moveTo>
                  <a:pt x="25248" y="7811"/>
                </a:moveTo>
                <a:cubicBezTo>
                  <a:pt x="25248" y="866"/>
                  <a:pt x="25248" y="866"/>
                  <a:pt x="25248" y="866"/>
                </a:cubicBezTo>
                <a:cubicBezTo>
                  <a:pt x="25248" y="388"/>
                  <a:pt x="24860" y="0"/>
                  <a:pt x="2438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8678"/>
                  <a:pt x="0" y="8678"/>
                  <a:pt x="0" y="8678"/>
                </a:cubicBezTo>
                <a:cubicBezTo>
                  <a:pt x="24381" y="8678"/>
                  <a:pt x="24381" y="8678"/>
                  <a:pt x="24381" y="8678"/>
                </a:cubicBezTo>
                <a:cubicBezTo>
                  <a:pt x="24860" y="8678"/>
                  <a:pt x="25248" y="8290"/>
                  <a:pt x="25248" y="7811"/>
                </a:cubicBezTo>
                <a:close/>
              </a:path>
            </a:pathLst>
          </a:custGeom>
          <a:solidFill>
            <a:srgbClr val="D4EDFC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nl-NL" sz="1799" dirty="0"/>
          </a:p>
        </p:txBody>
      </p:sp>
      <p:pic>
        <p:nvPicPr>
          <p:cNvPr id="19" name="***druppels">
            <a:extLst>
              <a:ext uri="{FF2B5EF4-FFF2-40B4-BE49-F238E27FC236}">
                <a16:creationId xmlns:a16="http://schemas.microsoft.com/office/drawing/2014/main" id="{E67B26CA-29A9-44BD-986F-D8E401274E60}"/>
              </a:ext>
            </a:extLst>
          </p:cNvPr>
          <p:cNvPicPr>
            <a:picLocks noSelect="1"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0" y="0"/>
            <a:ext cx="2529181" cy="6858000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E98C197E-8795-4495-A64A-D446520F9A62}"/>
              </a:ext>
            </a:extLst>
          </p:cNvPr>
          <p:cNvSpPr>
            <a:spLocks noSelect="1" noChangeArrowheads="1"/>
          </p:cNvSpPr>
          <p:nvPr/>
        </p:nvSpPr>
        <p:spPr bwMode="gray">
          <a:xfrm>
            <a:off x="0" y="5902805"/>
            <a:ext cx="11083141" cy="47972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nl-NL" sz="1799" dirty="0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7E192F58-F91B-4416-B477-74B5401C0FA3}"/>
              </a:ext>
            </a:extLst>
          </p:cNvPr>
          <p:cNvSpPr>
            <a:spLocks noSelect="1"/>
          </p:cNvSpPr>
          <p:nvPr/>
        </p:nvSpPr>
        <p:spPr bwMode="gray">
          <a:xfrm>
            <a:off x="9850799" y="6071185"/>
            <a:ext cx="747981" cy="127079"/>
          </a:xfrm>
          <a:custGeom>
            <a:avLst/>
            <a:gdLst>
              <a:gd name="T0" fmla="*/ 192 w 1765"/>
              <a:gd name="T1" fmla="*/ 295 h 300"/>
              <a:gd name="T2" fmla="*/ 130 w 1765"/>
              <a:gd name="T3" fmla="*/ 265 h 300"/>
              <a:gd name="T4" fmla="*/ 0 w 1765"/>
              <a:gd name="T5" fmla="*/ 96 h 300"/>
              <a:gd name="T6" fmla="*/ 95 w 1765"/>
              <a:gd name="T7" fmla="*/ 253 h 300"/>
              <a:gd name="T8" fmla="*/ 131 w 1765"/>
              <a:gd name="T9" fmla="*/ 96 h 300"/>
              <a:gd name="T10" fmla="*/ 258 w 1765"/>
              <a:gd name="T11" fmla="*/ 96 h 300"/>
              <a:gd name="T12" fmla="*/ 258 w 1765"/>
              <a:gd name="T13" fmla="*/ 141 h 300"/>
              <a:gd name="T14" fmla="*/ 364 w 1765"/>
              <a:gd name="T15" fmla="*/ 293 h 300"/>
              <a:gd name="T16" fmla="*/ 320 w 1765"/>
              <a:gd name="T17" fmla="*/ 222 h 300"/>
              <a:gd name="T18" fmla="*/ 364 w 1765"/>
              <a:gd name="T19" fmla="*/ 96 h 300"/>
              <a:gd name="T20" fmla="*/ 459 w 1765"/>
              <a:gd name="T21" fmla="*/ 133 h 300"/>
              <a:gd name="T22" fmla="*/ 397 w 1765"/>
              <a:gd name="T23" fmla="*/ 96 h 300"/>
              <a:gd name="T24" fmla="*/ 458 w 1765"/>
              <a:gd name="T25" fmla="*/ 200 h 300"/>
              <a:gd name="T26" fmla="*/ 527 w 1765"/>
              <a:gd name="T27" fmla="*/ 151 h 300"/>
              <a:gd name="T28" fmla="*/ 459 w 1765"/>
              <a:gd name="T29" fmla="*/ 133 h 300"/>
              <a:gd name="T30" fmla="*/ 734 w 1765"/>
              <a:gd name="T31" fmla="*/ 213 h 300"/>
              <a:gd name="T32" fmla="*/ 717 w 1765"/>
              <a:gd name="T33" fmla="*/ 241 h 300"/>
              <a:gd name="T34" fmla="*/ 570 w 1765"/>
              <a:gd name="T35" fmla="*/ 273 h 300"/>
              <a:gd name="T36" fmla="*/ 643 w 1765"/>
              <a:gd name="T37" fmla="*/ 91 h 300"/>
              <a:gd name="T38" fmla="*/ 643 w 1765"/>
              <a:gd name="T39" fmla="*/ 132 h 300"/>
              <a:gd name="T40" fmla="*/ 677 w 1765"/>
              <a:gd name="T41" fmla="*/ 175 h 300"/>
              <a:gd name="T42" fmla="*/ 787 w 1765"/>
              <a:gd name="T43" fmla="*/ 272 h 300"/>
              <a:gd name="T44" fmla="*/ 922 w 1765"/>
              <a:gd name="T45" fmla="*/ 238 h 300"/>
              <a:gd name="T46" fmla="*/ 821 w 1765"/>
              <a:gd name="T47" fmla="*/ 196 h 300"/>
              <a:gd name="T48" fmla="*/ 922 w 1765"/>
              <a:gd name="T49" fmla="*/ 152 h 300"/>
              <a:gd name="T50" fmla="*/ 789 w 1765"/>
              <a:gd name="T51" fmla="*/ 120 h 300"/>
              <a:gd name="T52" fmla="*/ 1023 w 1765"/>
              <a:gd name="T53" fmla="*/ 125 h 300"/>
              <a:gd name="T54" fmla="*/ 962 w 1765"/>
              <a:gd name="T55" fmla="*/ 295 h 300"/>
              <a:gd name="T56" fmla="*/ 1034 w 1765"/>
              <a:gd name="T57" fmla="*/ 150 h 300"/>
              <a:gd name="T58" fmla="*/ 1092 w 1765"/>
              <a:gd name="T59" fmla="*/ 295 h 300"/>
              <a:gd name="T60" fmla="*/ 1086 w 1765"/>
              <a:gd name="T61" fmla="*/ 91 h 300"/>
              <a:gd name="T62" fmla="*/ 1217 w 1765"/>
              <a:gd name="T63" fmla="*/ 96 h 300"/>
              <a:gd name="T64" fmla="*/ 1217 w 1765"/>
              <a:gd name="T65" fmla="*/ 141 h 300"/>
              <a:gd name="T66" fmla="*/ 1323 w 1765"/>
              <a:gd name="T67" fmla="*/ 293 h 300"/>
              <a:gd name="T68" fmla="*/ 1278 w 1765"/>
              <a:gd name="T69" fmla="*/ 222 h 300"/>
              <a:gd name="T70" fmla="*/ 1323 w 1765"/>
              <a:gd name="T71" fmla="*/ 96 h 300"/>
              <a:gd name="T72" fmla="*/ 1385 w 1765"/>
              <a:gd name="T73" fmla="*/ 236 h 300"/>
              <a:gd name="T74" fmla="*/ 1358 w 1765"/>
              <a:gd name="T75" fmla="*/ 291 h 300"/>
              <a:gd name="T76" fmla="*/ 1420 w 1765"/>
              <a:gd name="T77" fmla="*/ 268 h 300"/>
              <a:gd name="T78" fmla="*/ 1588 w 1765"/>
              <a:gd name="T79" fmla="*/ 91 h 300"/>
              <a:gd name="T80" fmla="*/ 1524 w 1765"/>
              <a:gd name="T81" fmla="*/ 96 h 300"/>
              <a:gd name="T82" fmla="*/ 1524 w 1765"/>
              <a:gd name="T83" fmla="*/ 295 h 300"/>
              <a:gd name="T84" fmla="*/ 1560 w 1765"/>
              <a:gd name="T85" fmla="*/ 138 h 300"/>
              <a:gd name="T86" fmla="*/ 1655 w 1765"/>
              <a:gd name="T87" fmla="*/ 295 h 300"/>
              <a:gd name="T88" fmla="*/ 1703 w 1765"/>
              <a:gd name="T89" fmla="*/ 0 h 300"/>
              <a:gd name="T90" fmla="*/ 1765 w 1765"/>
              <a:gd name="T91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765" h="300">
                <a:moveTo>
                  <a:pt x="131" y="96"/>
                </a:moveTo>
                <a:cubicBezTo>
                  <a:pt x="192" y="96"/>
                  <a:pt x="192" y="96"/>
                  <a:pt x="192" y="96"/>
                </a:cubicBezTo>
                <a:cubicBezTo>
                  <a:pt x="192" y="295"/>
                  <a:pt x="192" y="295"/>
                  <a:pt x="192" y="295"/>
                </a:cubicBezTo>
                <a:cubicBezTo>
                  <a:pt x="131" y="295"/>
                  <a:pt x="131" y="295"/>
                  <a:pt x="131" y="295"/>
                </a:cubicBezTo>
                <a:cubicBezTo>
                  <a:pt x="131" y="265"/>
                  <a:pt x="131" y="265"/>
                  <a:pt x="131" y="265"/>
                </a:cubicBezTo>
                <a:cubicBezTo>
                  <a:pt x="130" y="265"/>
                  <a:pt x="130" y="265"/>
                  <a:pt x="130" y="265"/>
                </a:cubicBezTo>
                <a:cubicBezTo>
                  <a:pt x="115" y="288"/>
                  <a:pt x="95" y="300"/>
                  <a:pt x="69" y="300"/>
                </a:cubicBezTo>
                <a:cubicBezTo>
                  <a:pt x="23" y="300"/>
                  <a:pt x="0" y="272"/>
                  <a:pt x="0" y="216"/>
                </a:cubicBezTo>
                <a:cubicBezTo>
                  <a:pt x="0" y="96"/>
                  <a:pt x="0" y="96"/>
                  <a:pt x="0" y="96"/>
                </a:cubicBezTo>
                <a:cubicBezTo>
                  <a:pt x="61" y="96"/>
                  <a:pt x="61" y="96"/>
                  <a:pt x="61" y="96"/>
                </a:cubicBezTo>
                <a:cubicBezTo>
                  <a:pt x="61" y="211"/>
                  <a:pt x="61" y="211"/>
                  <a:pt x="61" y="211"/>
                </a:cubicBezTo>
                <a:cubicBezTo>
                  <a:pt x="61" y="239"/>
                  <a:pt x="72" y="253"/>
                  <a:pt x="95" y="253"/>
                </a:cubicBezTo>
                <a:cubicBezTo>
                  <a:pt x="106" y="253"/>
                  <a:pt x="115" y="249"/>
                  <a:pt x="121" y="241"/>
                </a:cubicBezTo>
                <a:cubicBezTo>
                  <a:pt x="128" y="234"/>
                  <a:pt x="131" y="223"/>
                  <a:pt x="131" y="210"/>
                </a:cubicBezTo>
                <a:lnTo>
                  <a:pt x="131" y="96"/>
                </a:lnTo>
                <a:close/>
                <a:moveTo>
                  <a:pt x="320" y="35"/>
                </a:moveTo>
                <a:cubicBezTo>
                  <a:pt x="258" y="53"/>
                  <a:pt x="258" y="53"/>
                  <a:pt x="258" y="53"/>
                </a:cubicBezTo>
                <a:cubicBezTo>
                  <a:pt x="258" y="96"/>
                  <a:pt x="258" y="96"/>
                  <a:pt x="258" y="96"/>
                </a:cubicBezTo>
                <a:cubicBezTo>
                  <a:pt x="226" y="96"/>
                  <a:pt x="226" y="96"/>
                  <a:pt x="226" y="96"/>
                </a:cubicBezTo>
                <a:cubicBezTo>
                  <a:pt x="226" y="141"/>
                  <a:pt x="226" y="141"/>
                  <a:pt x="226" y="141"/>
                </a:cubicBezTo>
                <a:cubicBezTo>
                  <a:pt x="258" y="141"/>
                  <a:pt x="258" y="141"/>
                  <a:pt x="258" y="141"/>
                </a:cubicBezTo>
                <a:cubicBezTo>
                  <a:pt x="258" y="232"/>
                  <a:pt x="258" y="232"/>
                  <a:pt x="258" y="232"/>
                </a:cubicBezTo>
                <a:cubicBezTo>
                  <a:pt x="258" y="277"/>
                  <a:pt x="280" y="300"/>
                  <a:pt x="323" y="300"/>
                </a:cubicBezTo>
                <a:cubicBezTo>
                  <a:pt x="342" y="300"/>
                  <a:pt x="355" y="297"/>
                  <a:pt x="364" y="293"/>
                </a:cubicBezTo>
                <a:cubicBezTo>
                  <a:pt x="364" y="247"/>
                  <a:pt x="364" y="247"/>
                  <a:pt x="364" y="247"/>
                </a:cubicBezTo>
                <a:cubicBezTo>
                  <a:pt x="358" y="251"/>
                  <a:pt x="351" y="253"/>
                  <a:pt x="344" y="253"/>
                </a:cubicBezTo>
                <a:cubicBezTo>
                  <a:pt x="328" y="253"/>
                  <a:pt x="320" y="242"/>
                  <a:pt x="320" y="222"/>
                </a:cubicBezTo>
                <a:cubicBezTo>
                  <a:pt x="320" y="141"/>
                  <a:pt x="320" y="141"/>
                  <a:pt x="320" y="141"/>
                </a:cubicBezTo>
                <a:cubicBezTo>
                  <a:pt x="364" y="141"/>
                  <a:pt x="364" y="141"/>
                  <a:pt x="364" y="141"/>
                </a:cubicBezTo>
                <a:cubicBezTo>
                  <a:pt x="364" y="96"/>
                  <a:pt x="364" y="96"/>
                  <a:pt x="364" y="96"/>
                </a:cubicBezTo>
                <a:cubicBezTo>
                  <a:pt x="320" y="96"/>
                  <a:pt x="320" y="96"/>
                  <a:pt x="320" y="96"/>
                </a:cubicBezTo>
                <a:lnTo>
                  <a:pt x="320" y="35"/>
                </a:lnTo>
                <a:close/>
                <a:moveTo>
                  <a:pt x="459" y="133"/>
                </a:moveTo>
                <a:cubicBezTo>
                  <a:pt x="458" y="133"/>
                  <a:pt x="458" y="133"/>
                  <a:pt x="458" y="133"/>
                </a:cubicBezTo>
                <a:cubicBezTo>
                  <a:pt x="458" y="96"/>
                  <a:pt x="458" y="96"/>
                  <a:pt x="458" y="96"/>
                </a:cubicBezTo>
                <a:cubicBezTo>
                  <a:pt x="397" y="96"/>
                  <a:pt x="397" y="96"/>
                  <a:pt x="397" y="96"/>
                </a:cubicBezTo>
                <a:cubicBezTo>
                  <a:pt x="397" y="295"/>
                  <a:pt x="397" y="295"/>
                  <a:pt x="397" y="295"/>
                </a:cubicBezTo>
                <a:cubicBezTo>
                  <a:pt x="458" y="295"/>
                  <a:pt x="458" y="295"/>
                  <a:pt x="458" y="295"/>
                </a:cubicBezTo>
                <a:cubicBezTo>
                  <a:pt x="458" y="200"/>
                  <a:pt x="458" y="200"/>
                  <a:pt x="458" y="200"/>
                </a:cubicBezTo>
                <a:cubicBezTo>
                  <a:pt x="458" y="183"/>
                  <a:pt x="462" y="170"/>
                  <a:pt x="469" y="160"/>
                </a:cubicBezTo>
                <a:cubicBezTo>
                  <a:pt x="477" y="150"/>
                  <a:pt x="487" y="145"/>
                  <a:pt x="501" y="145"/>
                </a:cubicBezTo>
                <a:cubicBezTo>
                  <a:pt x="511" y="145"/>
                  <a:pt x="519" y="147"/>
                  <a:pt x="527" y="151"/>
                </a:cubicBezTo>
                <a:cubicBezTo>
                  <a:pt x="527" y="95"/>
                  <a:pt x="527" y="95"/>
                  <a:pt x="527" y="95"/>
                </a:cubicBezTo>
                <a:cubicBezTo>
                  <a:pt x="523" y="93"/>
                  <a:pt x="518" y="92"/>
                  <a:pt x="512" y="92"/>
                </a:cubicBezTo>
                <a:cubicBezTo>
                  <a:pt x="486" y="92"/>
                  <a:pt x="469" y="106"/>
                  <a:pt x="459" y="133"/>
                </a:cubicBezTo>
                <a:close/>
                <a:moveTo>
                  <a:pt x="710" y="117"/>
                </a:moveTo>
                <a:cubicBezTo>
                  <a:pt x="726" y="134"/>
                  <a:pt x="734" y="157"/>
                  <a:pt x="734" y="187"/>
                </a:cubicBezTo>
                <a:cubicBezTo>
                  <a:pt x="734" y="213"/>
                  <a:pt x="734" y="213"/>
                  <a:pt x="734" y="213"/>
                </a:cubicBezTo>
                <a:cubicBezTo>
                  <a:pt x="604" y="213"/>
                  <a:pt x="604" y="213"/>
                  <a:pt x="604" y="213"/>
                </a:cubicBezTo>
                <a:cubicBezTo>
                  <a:pt x="606" y="242"/>
                  <a:pt x="625" y="256"/>
                  <a:pt x="659" y="256"/>
                </a:cubicBezTo>
                <a:cubicBezTo>
                  <a:pt x="681" y="256"/>
                  <a:pt x="700" y="251"/>
                  <a:pt x="717" y="241"/>
                </a:cubicBezTo>
                <a:cubicBezTo>
                  <a:pt x="717" y="285"/>
                  <a:pt x="717" y="285"/>
                  <a:pt x="717" y="285"/>
                </a:cubicBezTo>
                <a:cubicBezTo>
                  <a:pt x="698" y="295"/>
                  <a:pt x="674" y="300"/>
                  <a:pt x="645" y="300"/>
                </a:cubicBezTo>
                <a:cubicBezTo>
                  <a:pt x="613" y="300"/>
                  <a:pt x="588" y="291"/>
                  <a:pt x="570" y="273"/>
                </a:cubicBezTo>
                <a:cubicBezTo>
                  <a:pt x="552" y="255"/>
                  <a:pt x="543" y="230"/>
                  <a:pt x="543" y="199"/>
                </a:cubicBezTo>
                <a:cubicBezTo>
                  <a:pt x="543" y="165"/>
                  <a:pt x="553" y="139"/>
                  <a:pt x="572" y="120"/>
                </a:cubicBezTo>
                <a:cubicBezTo>
                  <a:pt x="591" y="101"/>
                  <a:pt x="615" y="91"/>
                  <a:pt x="643" y="91"/>
                </a:cubicBezTo>
                <a:cubicBezTo>
                  <a:pt x="672" y="91"/>
                  <a:pt x="695" y="100"/>
                  <a:pt x="710" y="117"/>
                </a:cubicBezTo>
                <a:close/>
                <a:moveTo>
                  <a:pt x="677" y="175"/>
                </a:moveTo>
                <a:cubicBezTo>
                  <a:pt x="677" y="147"/>
                  <a:pt x="666" y="132"/>
                  <a:pt x="643" y="132"/>
                </a:cubicBezTo>
                <a:cubicBezTo>
                  <a:pt x="633" y="132"/>
                  <a:pt x="624" y="136"/>
                  <a:pt x="617" y="145"/>
                </a:cubicBezTo>
                <a:cubicBezTo>
                  <a:pt x="610" y="153"/>
                  <a:pt x="605" y="163"/>
                  <a:pt x="604" y="175"/>
                </a:cubicBezTo>
                <a:lnTo>
                  <a:pt x="677" y="175"/>
                </a:lnTo>
                <a:close/>
                <a:moveTo>
                  <a:pt x="789" y="120"/>
                </a:moveTo>
                <a:cubicBezTo>
                  <a:pt x="769" y="140"/>
                  <a:pt x="759" y="166"/>
                  <a:pt x="759" y="200"/>
                </a:cubicBezTo>
                <a:cubicBezTo>
                  <a:pt x="759" y="230"/>
                  <a:pt x="768" y="254"/>
                  <a:pt x="787" y="272"/>
                </a:cubicBezTo>
                <a:cubicBezTo>
                  <a:pt x="806" y="291"/>
                  <a:pt x="831" y="300"/>
                  <a:pt x="862" y="300"/>
                </a:cubicBezTo>
                <a:cubicBezTo>
                  <a:pt x="888" y="300"/>
                  <a:pt x="908" y="296"/>
                  <a:pt x="922" y="288"/>
                </a:cubicBezTo>
                <a:cubicBezTo>
                  <a:pt x="922" y="238"/>
                  <a:pt x="922" y="238"/>
                  <a:pt x="922" y="238"/>
                </a:cubicBezTo>
                <a:cubicBezTo>
                  <a:pt x="907" y="248"/>
                  <a:pt x="892" y="253"/>
                  <a:pt x="877" y="253"/>
                </a:cubicBezTo>
                <a:cubicBezTo>
                  <a:pt x="860" y="253"/>
                  <a:pt x="846" y="248"/>
                  <a:pt x="836" y="238"/>
                </a:cubicBezTo>
                <a:cubicBezTo>
                  <a:pt x="826" y="228"/>
                  <a:pt x="821" y="214"/>
                  <a:pt x="821" y="196"/>
                </a:cubicBezTo>
                <a:cubicBezTo>
                  <a:pt x="821" y="178"/>
                  <a:pt x="827" y="164"/>
                  <a:pt x="837" y="153"/>
                </a:cubicBezTo>
                <a:cubicBezTo>
                  <a:pt x="847" y="143"/>
                  <a:pt x="861" y="138"/>
                  <a:pt x="879" y="138"/>
                </a:cubicBezTo>
                <a:cubicBezTo>
                  <a:pt x="895" y="138"/>
                  <a:pt x="909" y="143"/>
                  <a:pt x="922" y="152"/>
                </a:cubicBezTo>
                <a:cubicBezTo>
                  <a:pt x="922" y="100"/>
                  <a:pt x="922" y="100"/>
                  <a:pt x="922" y="100"/>
                </a:cubicBezTo>
                <a:cubicBezTo>
                  <a:pt x="911" y="94"/>
                  <a:pt x="894" y="91"/>
                  <a:pt x="871" y="91"/>
                </a:cubicBezTo>
                <a:cubicBezTo>
                  <a:pt x="837" y="91"/>
                  <a:pt x="810" y="101"/>
                  <a:pt x="789" y="120"/>
                </a:cubicBezTo>
                <a:close/>
                <a:moveTo>
                  <a:pt x="1086" y="91"/>
                </a:moveTo>
                <a:cubicBezTo>
                  <a:pt x="1060" y="91"/>
                  <a:pt x="1039" y="102"/>
                  <a:pt x="1024" y="125"/>
                </a:cubicBezTo>
                <a:cubicBezTo>
                  <a:pt x="1023" y="125"/>
                  <a:pt x="1023" y="125"/>
                  <a:pt x="1023" y="125"/>
                </a:cubicBezTo>
                <a:cubicBezTo>
                  <a:pt x="1023" y="0"/>
                  <a:pt x="1023" y="0"/>
                  <a:pt x="1023" y="0"/>
                </a:cubicBezTo>
                <a:cubicBezTo>
                  <a:pt x="962" y="0"/>
                  <a:pt x="962" y="0"/>
                  <a:pt x="962" y="0"/>
                </a:cubicBezTo>
                <a:cubicBezTo>
                  <a:pt x="962" y="295"/>
                  <a:pt x="962" y="295"/>
                  <a:pt x="962" y="295"/>
                </a:cubicBezTo>
                <a:cubicBezTo>
                  <a:pt x="1023" y="295"/>
                  <a:pt x="1023" y="295"/>
                  <a:pt x="1023" y="295"/>
                </a:cubicBezTo>
                <a:cubicBezTo>
                  <a:pt x="1023" y="181"/>
                  <a:pt x="1023" y="181"/>
                  <a:pt x="1023" y="181"/>
                </a:cubicBezTo>
                <a:cubicBezTo>
                  <a:pt x="1023" y="169"/>
                  <a:pt x="1027" y="158"/>
                  <a:pt x="1034" y="150"/>
                </a:cubicBezTo>
                <a:cubicBezTo>
                  <a:pt x="1040" y="142"/>
                  <a:pt x="1049" y="138"/>
                  <a:pt x="1060" y="138"/>
                </a:cubicBezTo>
                <a:cubicBezTo>
                  <a:pt x="1081" y="138"/>
                  <a:pt x="1092" y="153"/>
                  <a:pt x="1092" y="182"/>
                </a:cubicBezTo>
                <a:cubicBezTo>
                  <a:pt x="1092" y="295"/>
                  <a:pt x="1092" y="295"/>
                  <a:pt x="1092" y="295"/>
                </a:cubicBezTo>
                <a:cubicBezTo>
                  <a:pt x="1153" y="295"/>
                  <a:pt x="1153" y="295"/>
                  <a:pt x="1153" y="295"/>
                </a:cubicBezTo>
                <a:cubicBezTo>
                  <a:pt x="1153" y="173"/>
                  <a:pt x="1153" y="173"/>
                  <a:pt x="1153" y="173"/>
                </a:cubicBezTo>
                <a:cubicBezTo>
                  <a:pt x="1153" y="118"/>
                  <a:pt x="1131" y="91"/>
                  <a:pt x="1086" y="91"/>
                </a:cubicBezTo>
                <a:close/>
                <a:moveTo>
                  <a:pt x="1278" y="35"/>
                </a:moveTo>
                <a:cubicBezTo>
                  <a:pt x="1217" y="53"/>
                  <a:pt x="1217" y="53"/>
                  <a:pt x="1217" y="53"/>
                </a:cubicBezTo>
                <a:cubicBezTo>
                  <a:pt x="1217" y="96"/>
                  <a:pt x="1217" y="96"/>
                  <a:pt x="1217" y="96"/>
                </a:cubicBezTo>
                <a:cubicBezTo>
                  <a:pt x="1184" y="96"/>
                  <a:pt x="1184" y="96"/>
                  <a:pt x="1184" y="96"/>
                </a:cubicBezTo>
                <a:cubicBezTo>
                  <a:pt x="1184" y="141"/>
                  <a:pt x="1184" y="141"/>
                  <a:pt x="1184" y="141"/>
                </a:cubicBezTo>
                <a:cubicBezTo>
                  <a:pt x="1217" y="141"/>
                  <a:pt x="1217" y="141"/>
                  <a:pt x="1217" y="141"/>
                </a:cubicBezTo>
                <a:cubicBezTo>
                  <a:pt x="1217" y="232"/>
                  <a:pt x="1217" y="232"/>
                  <a:pt x="1217" y="232"/>
                </a:cubicBezTo>
                <a:cubicBezTo>
                  <a:pt x="1217" y="277"/>
                  <a:pt x="1238" y="300"/>
                  <a:pt x="1282" y="300"/>
                </a:cubicBezTo>
                <a:cubicBezTo>
                  <a:pt x="1300" y="300"/>
                  <a:pt x="1314" y="297"/>
                  <a:pt x="1323" y="293"/>
                </a:cubicBezTo>
                <a:cubicBezTo>
                  <a:pt x="1323" y="247"/>
                  <a:pt x="1323" y="247"/>
                  <a:pt x="1323" y="247"/>
                </a:cubicBezTo>
                <a:cubicBezTo>
                  <a:pt x="1316" y="251"/>
                  <a:pt x="1309" y="253"/>
                  <a:pt x="1303" y="253"/>
                </a:cubicBezTo>
                <a:cubicBezTo>
                  <a:pt x="1286" y="253"/>
                  <a:pt x="1278" y="242"/>
                  <a:pt x="1278" y="222"/>
                </a:cubicBezTo>
                <a:cubicBezTo>
                  <a:pt x="1278" y="141"/>
                  <a:pt x="1278" y="141"/>
                  <a:pt x="1278" y="141"/>
                </a:cubicBezTo>
                <a:cubicBezTo>
                  <a:pt x="1323" y="141"/>
                  <a:pt x="1323" y="141"/>
                  <a:pt x="1323" y="141"/>
                </a:cubicBezTo>
                <a:cubicBezTo>
                  <a:pt x="1323" y="96"/>
                  <a:pt x="1323" y="96"/>
                  <a:pt x="1323" y="96"/>
                </a:cubicBezTo>
                <a:cubicBezTo>
                  <a:pt x="1278" y="96"/>
                  <a:pt x="1278" y="96"/>
                  <a:pt x="1278" y="96"/>
                </a:cubicBezTo>
                <a:lnTo>
                  <a:pt x="1278" y="35"/>
                </a:lnTo>
                <a:close/>
                <a:moveTo>
                  <a:pt x="1385" y="236"/>
                </a:moveTo>
                <a:cubicBezTo>
                  <a:pt x="1374" y="236"/>
                  <a:pt x="1365" y="239"/>
                  <a:pt x="1359" y="245"/>
                </a:cubicBezTo>
                <a:cubicBezTo>
                  <a:pt x="1352" y="251"/>
                  <a:pt x="1348" y="258"/>
                  <a:pt x="1348" y="268"/>
                </a:cubicBezTo>
                <a:cubicBezTo>
                  <a:pt x="1348" y="277"/>
                  <a:pt x="1352" y="284"/>
                  <a:pt x="1358" y="291"/>
                </a:cubicBezTo>
                <a:cubicBezTo>
                  <a:pt x="1365" y="297"/>
                  <a:pt x="1373" y="300"/>
                  <a:pt x="1384" y="300"/>
                </a:cubicBezTo>
                <a:cubicBezTo>
                  <a:pt x="1394" y="300"/>
                  <a:pt x="1403" y="297"/>
                  <a:pt x="1410" y="291"/>
                </a:cubicBezTo>
                <a:cubicBezTo>
                  <a:pt x="1417" y="285"/>
                  <a:pt x="1420" y="277"/>
                  <a:pt x="1420" y="268"/>
                </a:cubicBezTo>
                <a:cubicBezTo>
                  <a:pt x="1420" y="258"/>
                  <a:pt x="1417" y="251"/>
                  <a:pt x="1410" y="245"/>
                </a:cubicBezTo>
                <a:cubicBezTo>
                  <a:pt x="1404" y="239"/>
                  <a:pt x="1395" y="236"/>
                  <a:pt x="1385" y="236"/>
                </a:cubicBezTo>
                <a:close/>
                <a:moveTo>
                  <a:pt x="1588" y="91"/>
                </a:moveTo>
                <a:cubicBezTo>
                  <a:pt x="1560" y="91"/>
                  <a:pt x="1539" y="103"/>
                  <a:pt x="1524" y="127"/>
                </a:cubicBezTo>
                <a:cubicBezTo>
                  <a:pt x="1524" y="127"/>
                  <a:pt x="1524" y="127"/>
                  <a:pt x="1524" y="127"/>
                </a:cubicBezTo>
                <a:cubicBezTo>
                  <a:pt x="1524" y="96"/>
                  <a:pt x="1524" y="96"/>
                  <a:pt x="1524" y="96"/>
                </a:cubicBezTo>
                <a:cubicBezTo>
                  <a:pt x="1462" y="96"/>
                  <a:pt x="1462" y="96"/>
                  <a:pt x="1462" y="96"/>
                </a:cubicBezTo>
                <a:cubicBezTo>
                  <a:pt x="1462" y="295"/>
                  <a:pt x="1462" y="295"/>
                  <a:pt x="1462" y="295"/>
                </a:cubicBezTo>
                <a:cubicBezTo>
                  <a:pt x="1524" y="295"/>
                  <a:pt x="1524" y="295"/>
                  <a:pt x="1524" y="295"/>
                </a:cubicBezTo>
                <a:cubicBezTo>
                  <a:pt x="1524" y="181"/>
                  <a:pt x="1524" y="181"/>
                  <a:pt x="1524" y="181"/>
                </a:cubicBezTo>
                <a:cubicBezTo>
                  <a:pt x="1524" y="169"/>
                  <a:pt x="1527" y="158"/>
                  <a:pt x="1534" y="150"/>
                </a:cubicBezTo>
                <a:cubicBezTo>
                  <a:pt x="1541" y="142"/>
                  <a:pt x="1550" y="138"/>
                  <a:pt x="1560" y="138"/>
                </a:cubicBezTo>
                <a:cubicBezTo>
                  <a:pt x="1582" y="138"/>
                  <a:pt x="1593" y="153"/>
                  <a:pt x="1593" y="184"/>
                </a:cubicBezTo>
                <a:cubicBezTo>
                  <a:pt x="1593" y="295"/>
                  <a:pt x="1593" y="295"/>
                  <a:pt x="1593" y="295"/>
                </a:cubicBezTo>
                <a:cubicBezTo>
                  <a:pt x="1655" y="295"/>
                  <a:pt x="1655" y="295"/>
                  <a:pt x="1655" y="295"/>
                </a:cubicBezTo>
                <a:cubicBezTo>
                  <a:pt x="1655" y="173"/>
                  <a:pt x="1655" y="173"/>
                  <a:pt x="1655" y="173"/>
                </a:cubicBezTo>
                <a:cubicBezTo>
                  <a:pt x="1655" y="118"/>
                  <a:pt x="1632" y="91"/>
                  <a:pt x="1588" y="91"/>
                </a:cubicBezTo>
                <a:close/>
                <a:moveTo>
                  <a:pt x="1703" y="0"/>
                </a:moveTo>
                <a:cubicBezTo>
                  <a:pt x="1703" y="295"/>
                  <a:pt x="1703" y="295"/>
                  <a:pt x="1703" y="295"/>
                </a:cubicBezTo>
                <a:cubicBezTo>
                  <a:pt x="1765" y="295"/>
                  <a:pt x="1765" y="295"/>
                  <a:pt x="1765" y="295"/>
                </a:cubicBezTo>
                <a:cubicBezTo>
                  <a:pt x="1765" y="0"/>
                  <a:pt x="1765" y="0"/>
                  <a:pt x="1765" y="0"/>
                </a:cubicBezTo>
                <a:lnTo>
                  <a:pt x="170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nl-NL" sz="1799" dirty="0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CDC6A206-75AC-4A75-97EE-B296C24E1C25}"/>
              </a:ext>
            </a:extLst>
          </p:cNvPr>
          <p:cNvSpPr>
            <a:spLocks noSelect="1"/>
          </p:cNvSpPr>
          <p:nvPr/>
        </p:nvSpPr>
        <p:spPr bwMode="gray">
          <a:xfrm>
            <a:off x="9490307" y="6071185"/>
            <a:ext cx="344611" cy="127079"/>
          </a:xfrm>
          <a:custGeom>
            <a:avLst/>
            <a:gdLst>
              <a:gd name="T0" fmla="*/ 316 w 813"/>
              <a:gd name="T1" fmla="*/ 171 h 300"/>
              <a:gd name="T2" fmla="*/ 316 w 813"/>
              <a:gd name="T3" fmla="*/ 295 h 300"/>
              <a:gd name="T4" fmla="*/ 255 w 813"/>
              <a:gd name="T5" fmla="*/ 295 h 300"/>
              <a:gd name="T6" fmla="*/ 255 w 813"/>
              <a:gd name="T7" fmla="*/ 181 h 300"/>
              <a:gd name="T8" fmla="*/ 223 w 813"/>
              <a:gd name="T9" fmla="*/ 138 h 300"/>
              <a:gd name="T10" fmla="*/ 198 w 813"/>
              <a:gd name="T11" fmla="*/ 151 h 300"/>
              <a:gd name="T12" fmla="*/ 189 w 813"/>
              <a:gd name="T13" fmla="*/ 184 h 300"/>
              <a:gd name="T14" fmla="*/ 189 w 813"/>
              <a:gd name="T15" fmla="*/ 295 h 300"/>
              <a:gd name="T16" fmla="*/ 127 w 813"/>
              <a:gd name="T17" fmla="*/ 295 h 300"/>
              <a:gd name="T18" fmla="*/ 127 w 813"/>
              <a:gd name="T19" fmla="*/ 180 h 300"/>
              <a:gd name="T20" fmla="*/ 96 w 813"/>
              <a:gd name="T21" fmla="*/ 138 h 300"/>
              <a:gd name="T22" fmla="*/ 71 w 813"/>
              <a:gd name="T23" fmla="*/ 150 h 300"/>
              <a:gd name="T24" fmla="*/ 61 w 813"/>
              <a:gd name="T25" fmla="*/ 184 h 300"/>
              <a:gd name="T26" fmla="*/ 61 w 813"/>
              <a:gd name="T27" fmla="*/ 295 h 300"/>
              <a:gd name="T28" fmla="*/ 0 w 813"/>
              <a:gd name="T29" fmla="*/ 295 h 300"/>
              <a:gd name="T30" fmla="*/ 0 w 813"/>
              <a:gd name="T31" fmla="*/ 96 h 300"/>
              <a:gd name="T32" fmla="*/ 61 w 813"/>
              <a:gd name="T33" fmla="*/ 96 h 300"/>
              <a:gd name="T34" fmla="*/ 61 w 813"/>
              <a:gd name="T35" fmla="*/ 127 h 300"/>
              <a:gd name="T36" fmla="*/ 62 w 813"/>
              <a:gd name="T37" fmla="*/ 127 h 300"/>
              <a:gd name="T38" fmla="*/ 89 w 813"/>
              <a:gd name="T39" fmla="*/ 101 h 300"/>
              <a:gd name="T40" fmla="*/ 126 w 813"/>
              <a:gd name="T41" fmla="*/ 91 h 300"/>
              <a:gd name="T42" fmla="*/ 184 w 813"/>
              <a:gd name="T43" fmla="*/ 128 h 300"/>
              <a:gd name="T44" fmla="*/ 251 w 813"/>
              <a:gd name="T45" fmla="*/ 91 h 300"/>
              <a:gd name="T46" fmla="*/ 316 w 813"/>
              <a:gd name="T47" fmla="*/ 171 h 300"/>
              <a:gd name="T48" fmla="*/ 551 w 813"/>
              <a:gd name="T49" fmla="*/ 117 h 300"/>
              <a:gd name="T50" fmla="*/ 572 w 813"/>
              <a:gd name="T51" fmla="*/ 190 h 300"/>
              <a:gd name="T52" fmla="*/ 547 w 813"/>
              <a:gd name="T53" fmla="*/ 270 h 300"/>
              <a:gd name="T54" fmla="*/ 482 w 813"/>
              <a:gd name="T55" fmla="*/ 300 h 300"/>
              <a:gd name="T56" fmla="*/ 427 w 813"/>
              <a:gd name="T57" fmla="*/ 272 h 300"/>
              <a:gd name="T58" fmla="*/ 426 w 813"/>
              <a:gd name="T59" fmla="*/ 272 h 300"/>
              <a:gd name="T60" fmla="*/ 426 w 813"/>
              <a:gd name="T61" fmla="*/ 295 h 300"/>
              <a:gd name="T62" fmla="*/ 365 w 813"/>
              <a:gd name="T63" fmla="*/ 295 h 300"/>
              <a:gd name="T64" fmla="*/ 365 w 813"/>
              <a:gd name="T65" fmla="*/ 0 h 300"/>
              <a:gd name="T66" fmla="*/ 426 w 813"/>
              <a:gd name="T67" fmla="*/ 0 h 300"/>
              <a:gd name="T68" fmla="*/ 426 w 813"/>
              <a:gd name="T69" fmla="*/ 126 h 300"/>
              <a:gd name="T70" fmla="*/ 427 w 813"/>
              <a:gd name="T71" fmla="*/ 126 h 300"/>
              <a:gd name="T72" fmla="*/ 492 w 813"/>
              <a:gd name="T73" fmla="*/ 91 h 300"/>
              <a:gd name="T74" fmla="*/ 551 w 813"/>
              <a:gd name="T75" fmla="*/ 117 h 300"/>
              <a:gd name="T76" fmla="*/ 509 w 813"/>
              <a:gd name="T77" fmla="*/ 191 h 300"/>
              <a:gd name="T78" fmla="*/ 498 w 813"/>
              <a:gd name="T79" fmla="*/ 152 h 300"/>
              <a:gd name="T80" fmla="*/ 468 w 813"/>
              <a:gd name="T81" fmla="*/ 138 h 300"/>
              <a:gd name="T82" fmla="*/ 437 w 813"/>
              <a:gd name="T83" fmla="*/ 152 h 300"/>
              <a:gd name="T84" fmla="*/ 425 w 813"/>
              <a:gd name="T85" fmla="*/ 188 h 300"/>
              <a:gd name="T86" fmla="*/ 425 w 813"/>
              <a:gd name="T87" fmla="*/ 208 h 300"/>
              <a:gd name="T88" fmla="*/ 436 w 813"/>
              <a:gd name="T89" fmla="*/ 240 h 300"/>
              <a:gd name="T90" fmla="*/ 465 w 813"/>
              <a:gd name="T91" fmla="*/ 253 h 300"/>
              <a:gd name="T92" fmla="*/ 497 w 813"/>
              <a:gd name="T93" fmla="*/ 237 h 300"/>
              <a:gd name="T94" fmla="*/ 509 w 813"/>
              <a:gd name="T95" fmla="*/ 191 h 300"/>
              <a:gd name="T96" fmla="*/ 813 w 813"/>
              <a:gd name="T97" fmla="*/ 193 h 300"/>
              <a:gd name="T98" fmla="*/ 784 w 813"/>
              <a:gd name="T99" fmla="*/ 271 h 300"/>
              <a:gd name="T100" fmla="*/ 704 w 813"/>
              <a:gd name="T101" fmla="*/ 300 h 300"/>
              <a:gd name="T102" fmla="*/ 626 w 813"/>
              <a:gd name="T103" fmla="*/ 272 h 300"/>
              <a:gd name="T104" fmla="*/ 597 w 813"/>
              <a:gd name="T105" fmla="*/ 196 h 300"/>
              <a:gd name="T106" fmla="*/ 627 w 813"/>
              <a:gd name="T107" fmla="*/ 119 h 300"/>
              <a:gd name="T108" fmla="*/ 707 w 813"/>
              <a:gd name="T109" fmla="*/ 91 h 300"/>
              <a:gd name="T110" fmla="*/ 785 w 813"/>
              <a:gd name="T111" fmla="*/ 119 h 300"/>
              <a:gd name="T112" fmla="*/ 813 w 813"/>
              <a:gd name="T113" fmla="*/ 193 h 300"/>
              <a:gd name="T114" fmla="*/ 750 w 813"/>
              <a:gd name="T115" fmla="*/ 194 h 300"/>
              <a:gd name="T116" fmla="*/ 706 w 813"/>
              <a:gd name="T117" fmla="*/ 138 h 300"/>
              <a:gd name="T118" fmla="*/ 672 w 813"/>
              <a:gd name="T119" fmla="*/ 153 h 300"/>
              <a:gd name="T120" fmla="*/ 660 w 813"/>
              <a:gd name="T121" fmla="*/ 195 h 300"/>
              <a:gd name="T122" fmla="*/ 706 w 813"/>
              <a:gd name="T123" fmla="*/ 253 h 300"/>
              <a:gd name="T124" fmla="*/ 750 w 813"/>
              <a:gd name="T125" fmla="*/ 194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13" h="300">
                <a:moveTo>
                  <a:pt x="316" y="171"/>
                </a:moveTo>
                <a:cubicBezTo>
                  <a:pt x="316" y="295"/>
                  <a:pt x="316" y="295"/>
                  <a:pt x="316" y="295"/>
                </a:cubicBezTo>
                <a:cubicBezTo>
                  <a:pt x="255" y="295"/>
                  <a:pt x="255" y="295"/>
                  <a:pt x="255" y="295"/>
                </a:cubicBezTo>
                <a:cubicBezTo>
                  <a:pt x="255" y="181"/>
                  <a:pt x="255" y="181"/>
                  <a:pt x="255" y="181"/>
                </a:cubicBezTo>
                <a:cubicBezTo>
                  <a:pt x="255" y="152"/>
                  <a:pt x="244" y="138"/>
                  <a:pt x="223" y="138"/>
                </a:cubicBezTo>
                <a:cubicBezTo>
                  <a:pt x="213" y="138"/>
                  <a:pt x="204" y="142"/>
                  <a:pt x="198" y="151"/>
                </a:cubicBezTo>
                <a:cubicBezTo>
                  <a:pt x="192" y="160"/>
                  <a:pt x="189" y="171"/>
                  <a:pt x="189" y="184"/>
                </a:cubicBezTo>
                <a:cubicBezTo>
                  <a:pt x="189" y="295"/>
                  <a:pt x="189" y="295"/>
                  <a:pt x="189" y="295"/>
                </a:cubicBezTo>
                <a:cubicBezTo>
                  <a:pt x="127" y="295"/>
                  <a:pt x="127" y="295"/>
                  <a:pt x="127" y="295"/>
                </a:cubicBezTo>
                <a:cubicBezTo>
                  <a:pt x="127" y="180"/>
                  <a:pt x="127" y="180"/>
                  <a:pt x="127" y="180"/>
                </a:cubicBezTo>
                <a:cubicBezTo>
                  <a:pt x="127" y="152"/>
                  <a:pt x="117" y="138"/>
                  <a:pt x="96" y="138"/>
                </a:cubicBezTo>
                <a:cubicBezTo>
                  <a:pt x="85" y="138"/>
                  <a:pt x="77" y="142"/>
                  <a:pt x="71" y="150"/>
                </a:cubicBezTo>
                <a:cubicBezTo>
                  <a:pt x="64" y="159"/>
                  <a:pt x="61" y="170"/>
                  <a:pt x="61" y="184"/>
                </a:cubicBezTo>
                <a:cubicBezTo>
                  <a:pt x="61" y="295"/>
                  <a:pt x="61" y="295"/>
                  <a:pt x="61" y="295"/>
                </a:cubicBezTo>
                <a:cubicBezTo>
                  <a:pt x="0" y="295"/>
                  <a:pt x="0" y="295"/>
                  <a:pt x="0" y="295"/>
                </a:cubicBezTo>
                <a:cubicBezTo>
                  <a:pt x="0" y="96"/>
                  <a:pt x="0" y="96"/>
                  <a:pt x="0" y="96"/>
                </a:cubicBezTo>
                <a:cubicBezTo>
                  <a:pt x="61" y="96"/>
                  <a:pt x="61" y="96"/>
                  <a:pt x="61" y="96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62" y="127"/>
                  <a:pt x="62" y="127"/>
                  <a:pt x="62" y="127"/>
                </a:cubicBezTo>
                <a:cubicBezTo>
                  <a:pt x="68" y="116"/>
                  <a:pt x="77" y="108"/>
                  <a:pt x="89" y="101"/>
                </a:cubicBezTo>
                <a:cubicBezTo>
                  <a:pt x="100" y="94"/>
                  <a:pt x="113" y="91"/>
                  <a:pt x="126" y="91"/>
                </a:cubicBezTo>
                <a:cubicBezTo>
                  <a:pt x="154" y="91"/>
                  <a:pt x="174" y="103"/>
                  <a:pt x="184" y="128"/>
                </a:cubicBezTo>
                <a:cubicBezTo>
                  <a:pt x="199" y="103"/>
                  <a:pt x="222" y="91"/>
                  <a:pt x="251" y="91"/>
                </a:cubicBezTo>
                <a:cubicBezTo>
                  <a:pt x="294" y="91"/>
                  <a:pt x="316" y="118"/>
                  <a:pt x="316" y="171"/>
                </a:cubicBezTo>
                <a:close/>
                <a:moveTo>
                  <a:pt x="551" y="117"/>
                </a:moveTo>
                <a:cubicBezTo>
                  <a:pt x="565" y="135"/>
                  <a:pt x="572" y="159"/>
                  <a:pt x="572" y="190"/>
                </a:cubicBezTo>
                <a:cubicBezTo>
                  <a:pt x="572" y="223"/>
                  <a:pt x="564" y="250"/>
                  <a:pt x="547" y="270"/>
                </a:cubicBezTo>
                <a:cubicBezTo>
                  <a:pt x="531" y="290"/>
                  <a:pt x="510" y="300"/>
                  <a:pt x="482" y="300"/>
                </a:cubicBezTo>
                <a:cubicBezTo>
                  <a:pt x="458" y="300"/>
                  <a:pt x="439" y="291"/>
                  <a:pt x="427" y="272"/>
                </a:cubicBezTo>
                <a:cubicBezTo>
                  <a:pt x="426" y="272"/>
                  <a:pt x="426" y="272"/>
                  <a:pt x="426" y="272"/>
                </a:cubicBezTo>
                <a:cubicBezTo>
                  <a:pt x="426" y="295"/>
                  <a:pt x="426" y="295"/>
                  <a:pt x="426" y="295"/>
                </a:cubicBezTo>
                <a:cubicBezTo>
                  <a:pt x="365" y="295"/>
                  <a:pt x="365" y="295"/>
                  <a:pt x="365" y="295"/>
                </a:cubicBezTo>
                <a:cubicBezTo>
                  <a:pt x="365" y="0"/>
                  <a:pt x="365" y="0"/>
                  <a:pt x="365" y="0"/>
                </a:cubicBezTo>
                <a:cubicBezTo>
                  <a:pt x="426" y="0"/>
                  <a:pt x="426" y="0"/>
                  <a:pt x="426" y="0"/>
                </a:cubicBezTo>
                <a:cubicBezTo>
                  <a:pt x="426" y="126"/>
                  <a:pt x="426" y="126"/>
                  <a:pt x="426" y="126"/>
                </a:cubicBezTo>
                <a:cubicBezTo>
                  <a:pt x="427" y="126"/>
                  <a:pt x="427" y="126"/>
                  <a:pt x="427" y="126"/>
                </a:cubicBezTo>
                <a:cubicBezTo>
                  <a:pt x="442" y="103"/>
                  <a:pt x="464" y="91"/>
                  <a:pt x="492" y="91"/>
                </a:cubicBezTo>
                <a:cubicBezTo>
                  <a:pt x="517" y="91"/>
                  <a:pt x="537" y="100"/>
                  <a:pt x="551" y="117"/>
                </a:cubicBezTo>
                <a:close/>
                <a:moveTo>
                  <a:pt x="509" y="191"/>
                </a:moveTo>
                <a:cubicBezTo>
                  <a:pt x="509" y="174"/>
                  <a:pt x="505" y="161"/>
                  <a:pt x="498" y="152"/>
                </a:cubicBezTo>
                <a:cubicBezTo>
                  <a:pt x="491" y="143"/>
                  <a:pt x="481" y="138"/>
                  <a:pt x="468" y="138"/>
                </a:cubicBezTo>
                <a:cubicBezTo>
                  <a:pt x="456" y="138"/>
                  <a:pt x="445" y="143"/>
                  <a:pt x="437" y="152"/>
                </a:cubicBezTo>
                <a:cubicBezTo>
                  <a:pt x="429" y="161"/>
                  <a:pt x="425" y="173"/>
                  <a:pt x="425" y="188"/>
                </a:cubicBezTo>
                <a:cubicBezTo>
                  <a:pt x="425" y="208"/>
                  <a:pt x="425" y="208"/>
                  <a:pt x="425" y="208"/>
                </a:cubicBezTo>
                <a:cubicBezTo>
                  <a:pt x="425" y="221"/>
                  <a:pt x="429" y="232"/>
                  <a:pt x="436" y="240"/>
                </a:cubicBezTo>
                <a:cubicBezTo>
                  <a:pt x="444" y="249"/>
                  <a:pt x="453" y="253"/>
                  <a:pt x="465" y="253"/>
                </a:cubicBezTo>
                <a:cubicBezTo>
                  <a:pt x="479" y="253"/>
                  <a:pt x="489" y="247"/>
                  <a:pt x="497" y="237"/>
                </a:cubicBezTo>
                <a:cubicBezTo>
                  <a:pt x="505" y="226"/>
                  <a:pt x="509" y="210"/>
                  <a:pt x="509" y="191"/>
                </a:cubicBezTo>
                <a:close/>
                <a:moveTo>
                  <a:pt x="813" y="193"/>
                </a:moveTo>
                <a:cubicBezTo>
                  <a:pt x="813" y="226"/>
                  <a:pt x="803" y="252"/>
                  <a:pt x="784" y="271"/>
                </a:cubicBezTo>
                <a:cubicBezTo>
                  <a:pt x="764" y="290"/>
                  <a:pt x="738" y="300"/>
                  <a:pt x="704" y="300"/>
                </a:cubicBezTo>
                <a:cubicBezTo>
                  <a:pt x="671" y="300"/>
                  <a:pt x="645" y="291"/>
                  <a:pt x="626" y="272"/>
                </a:cubicBezTo>
                <a:cubicBezTo>
                  <a:pt x="607" y="253"/>
                  <a:pt x="597" y="228"/>
                  <a:pt x="597" y="196"/>
                </a:cubicBezTo>
                <a:cubicBezTo>
                  <a:pt x="597" y="163"/>
                  <a:pt x="607" y="137"/>
                  <a:pt x="627" y="119"/>
                </a:cubicBezTo>
                <a:cubicBezTo>
                  <a:pt x="647" y="100"/>
                  <a:pt x="673" y="91"/>
                  <a:pt x="707" y="91"/>
                </a:cubicBezTo>
                <a:cubicBezTo>
                  <a:pt x="740" y="91"/>
                  <a:pt x="766" y="100"/>
                  <a:pt x="785" y="119"/>
                </a:cubicBezTo>
                <a:cubicBezTo>
                  <a:pt x="804" y="137"/>
                  <a:pt x="813" y="162"/>
                  <a:pt x="813" y="193"/>
                </a:cubicBezTo>
                <a:close/>
                <a:moveTo>
                  <a:pt x="750" y="194"/>
                </a:moveTo>
                <a:cubicBezTo>
                  <a:pt x="750" y="157"/>
                  <a:pt x="735" y="138"/>
                  <a:pt x="706" y="138"/>
                </a:cubicBezTo>
                <a:cubicBezTo>
                  <a:pt x="691" y="138"/>
                  <a:pt x="680" y="143"/>
                  <a:pt x="672" y="153"/>
                </a:cubicBezTo>
                <a:cubicBezTo>
                  <a:pt x="664" y="163"/>
                  <a:pt x="660" y="177"/>
                  <a:pt x="660" y="195"/>
                </a:cubicBezTo>
                <a:cubicBezTo>
                  <a:pt x="660" y="234"/>
                  <a:pt x="675" y="253"/>
                  <a:pt x="706" y="253"/>
                </a:cubicBezTo>
                <a:cubicBezTo>
                  <a:pt x="736" y="253"/>
                  <a:pt x="750" y="233"/>
                  <a:pt x="750" y="19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nl-NL" sz="1799" dirty="0"/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31D0FF1F-7CCB-4A92-903F-3DD77450A463}"/>
              </a:ext>
            </a:extLst>
          </p:cNvPr>
          <p:cNvSpPr>
            <a:spLocks noSelect="1"/>
          </p:cNvSpPr>
          <p:nvPr/>
        </p:nvSpPr>
        <p:spPr bwMode="gray">
          <a:xfrm>
            <a:off x="4762" y="719138"/>
            <a:ext cx="2298102" cy="1441450"/>
          </a:xfrm>
          <a:custGeom>
            <a:avLst/>
            <a:gdLst>
              <a:gd name="T0" fmla="*/ 5433 w 5433"/>
              <a:gd name="T1" fmla="*/ 750 h 3403"/>
              <a:gd name="T2" fmla="*/ 4683 w 5433"/>
              <a:gd name="T3" fmla="*/ 0 h 3403"/>
              <a:gd name="T4" fmla="*/ 0 w 5433"/>
              <a:gd name="T5" fmla="*/ 0 h 3403"/>
              <a:gd name="T6" fmla="*/ 0 w 5433"/>
              <a:gd name="T7" fmla="*/ 3403 h 3403"/>
              <a:gd name="T8" fmla="*/ 5433 w 5433"/>
              <a:gd name="T9" fmla="*/ 3403 h 3403"/>
              <a:gd name="T10" fmla="*/ 5433 w 5433"/>
              <a:gd name="T11" fmla="*/ 750 h 3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33" h="3403">
                <a:moveTo>
                  <a:pt x="5433" y="750"/>
                </a:moveTo>
                <a:cubicBezTo>
                  <a:pt x="5433" y="338"/>
                  <a:pt x="5095" y="0"/>
                  <a:pt x="468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403"/>
                  <a:pt x="0" y="3403"/>
                  <a:pt x="0" y="3403"/>
                </a:cubicBezTo>
                <a:cubicBezTo>
                  <a:pt x="5433" y="3403"/>
                  <a:pt x="5433" y="3403"/>
                  <a:pt x="5433" y="3403"/>
                </a:cubicBezTo>
                <a:lnTo>
                  <a:pt x="5433" y="750"/>
                </a:lnTo>
                <a:close/>
              </a:path>
            </a:pathLst>
          </a:custGeom>
          <a:solidFill>
            <a:srgbClr val="009EE2"/>
          </a:solidFill>
          <a:ln>
            <a:noFill/>
          </a:ln>
          <a:effectLst>
            <a:outerShdw blurRad="76200" sx="104000" sy="104000" algn="ctr" rotWithShape="0">
              <a:srgbClr val="D0CECE">
                <a:alpha val="76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nl-NL" sz="1799" dirty="0"/>
          </a:p>
        </p:txBody>
      </p:sp>
      <p:pic>
        <p:nvPicPr>
          <p:cNvPr id="26" name="***logo">
            <a:extLst>
              <a:ext uri="{FF2B5EF4-FFF2-40B4-BE49-F238E27FC236}">
                <a16:creationId xmlns:a16="http://schemas.microsoft.com/office/drawing/2014/main" id="{A2409C37-EC2C-4007-89C3-F83F32B5BFF0}"/>
              </a:ext>
            </a:extLst>
          </p:cNvPr>
          <p:cNvPicPr>
            <a:picLocks noSelect="1"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4679" y="719280"/>
            <a:ext cx="2298002" cy="1440600"/>
          </a:xfrm>
          <a:prstGeom prst="rect">
            <a:avLst/>
          </a:prstGeom>
        </p:spPr>
      </p:pic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1337078" y="3615160"/>
            <a:ext cx="9150266" cy="1974081"/>
          </a:xfrm>
        </p:spPr>
        <p:txBody>
          <a:bodyPr anchor="t" anchorCtr="0"/>
          <a:lstStyle>
            <a:lvl1pPr algn="l">
              <a:defRPr sz="5398">
                <a:solidFill>
                  <a:schemeClr val="tx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852E0A09-B181-4752-A40D-03F7FD648B62}"/>
              </a:ext>
            </a:extLst>
          </p:cNvPr>
          <p:cNvSpPr txBox="1">
            <a:spLocks noSelect="1"/>
          </p:cNvSpPr>
          <p:nvPr/>
        </p:nvSpPr>
        <p:spPr bwMode="gray">
          <a:xfrm>
            <a:off x="1920623" y="6024207"/>
            <a:ext cx="14397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endParaRPr lang="nl-NL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EABFAD-214C-4864-A57B-2711BA724238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>
          <a:xfrm>
            <a:off x="359947" y="6021288"/>
            <a:ext cx="1704655" cy="252000"/>
          </a:xfrm>
        </p:spPr>
        <p:txBody>
          <a:bodyPr/>
          <a:lstStyle/>
          <a:p>
            <a:fld id="{E6E18D78-A130-4D00-8E51-5C8A7FE4681B}" type="datetimeFigureOut">
              <a:rPr lang="nl-NL" smtClean="0"/>
              <a:t>27-10-2022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466F835-F5E6-45F4-B804-957BFF45B0FE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4933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uitdia">
    <p:bg>
      <p:bgPr>
        <a:solidFill>
          <a:srgbClr val="D4ED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***druppels">
            <a:extLst>
              <a:ext uri="{FF2B5EF4-FFF2-40B4-BE49-F238E27FC236}">
                <a16:creationId xmlns:a16="http://schemas.microsoft.com/office/drawing/2014/main" id="{E67B26CA-29A9-44BD-986F-D8E401274E60}"/>
              </a:ext>
            </a:extLst>
          </p:cNvPr>
          <p:cNvPicPr>
            <a:picLocks noSelect="1"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0" y="0"/>
            <a:ext cx="2529181" cy="6858000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E98C197E-8795-4495-A64A-D446520F9A62}"/>
              </a:ext>
            </a:extLst>
          </p:cNvPr>
          <p:cNvSpPr>
            <a:spLocks noSelect="1" noChangeArrowheads="1"/>
          </p:cNvSpPr>
          <p:nvPr/>
        </p:nvSpPr>
        <p:spPr bwMode="gray">
          <a:xfrm>
            <a:off x="0" y="5902805"/>
            <a:ext cx="11083141" cy="47972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nl-NL" sz="1799" dirty="0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7E192F58-F91B-4416-B477-74B5401C0FA3}"/>
              </a:ext>
            </a:extLst>
          </p:cNvPr>
          <p:cNvSpPr>
            <a:spLocks noSelect="1"/>
          </p:cNvSpPr>
          <p:nvPr/>
        </p:nvSpPr>
        <p:spPr bwMode="gray">
          <a:xfrm>
            <a:off x="9850799" y="6071185"/>
            <a:ext cx="747981" cy="127079"/>
          </a:xfrm>
          <a:custGeom>
            <a:avLst/>
            <a:gdLst>
              <a:gd name="T0" fmla="*/ 192 w 1765"/>
              <a:gd name="T1" fmla="*/ 295 h 300"/>
              <a:gd name="T2" fmla="*/ 130 w 1765"/>
              <a:gd name="T3" fmla="*/ 265 h 300"/>
              <a:gd name="T4" fmla="*/ 0 w 1765"/>
              <a:gd name="T5" fmla="*/ 96 h 300"/>
              <a:gd name="T6" fmla="*/ 95 w 1765"/>
              <a:gd name="T7" fmla="*/ 253 h 300"/>
              <a:gd name="T8" fmla="*/ 131 w 1765"/>
              <a:gd name="T9" fmla="*/ 96 h 300"/>
              <a:gd name="T10" fmla="*/ 258 w 1765"/>
              <a:gd name="T11" fmla="*/ 96 h 300"/>
              <a:gd name="T12" fmla="*/ 258 w 1765"/>
              <a:gd name="T13" fmla="*/ 141 h 300"/>
              <a:gd name="T14" fmla="*/ 364 w 1765"/>
              <a:gd name="T15" fmla="*/ 293 h 300"/>
              <a:gd name="T16" fmla="*/ 320 w 1765"/>
              <a:gd name="T17" fmla="*/ 222 h 300"/>
              <a:gd name="T18" fmla="*/ 364 w 1765"/>
              <a:gd name="T19" fmla="*/ 96 h 300"/>
              <a:gd name="T20" fmla="*/ 459 w 1765"/>
              <a:gd name="T21" fmla="*/ 133 h 300"/>
              <a:gd name="T22" fmla="*/ 397 w 1765"/>
              <a:gd name="T23" fmla="*/ 96 h 300"/>
              <a:gd name="T24" fmla="*/ 458 w 1765"/>
              <a:gd name="T25" fmla="*/ 200 h 300"/>
              <a:gd name="T26" fmla="*/ 527 w 1765"/>
              <a:gd name="T27" fmla="*/ 151 h 300"/>
              <a:gd name="T28" fmla="*/ 459 w 1765"/>
              <a:gd name="T29" fmla="*/ 133 h 300"/>
              <a:gd name="T30" fmla="*/ 734 w 1765"/>
              <a:gd name="T31" fmla="*/ 213 h 300"/>
              <a:gd name="T32" fmla="*/ 717 w 1765"/>
              <a:gd name="T33" fmla="*/ 241 h 300"/>
              <a:gd name="T34" fmla="*/ 570 w 1765"/>
              <a:gd name="T35" fmla="*/ 273 h 300"/>
              <a:gd name="T36" fmla="*/ 643 w 1765"/>
              <a:gd name="T37" fmla="*/ 91 h 300"/>
              <a:gd name="T38" fmla="*/ 643 w 1765"/>
              <a:gd name="T39" fmla="*/ 132 h 300"/>
              <a:gd name="T40" fmla="*/ 677 w 1765"/>
              <a:gd name="T41" fmla="*/ 175 h 300"/>
              <a:gd name="T42" fmla="*/ 787 w 1765"/>
              <a:gd name="T43" fmla="*/ 272 h 300"/>
              <a:gd name="T44" fmla="*/ 922 w 1765"/>
              <a:gd name="T45" fmla="*/ 238 h 300"/>
              <a:gd name="T46" fmla="*/ 821 w 1765"/>
              <a:gd name="T47" fmla="*/ 196 h 300"/>
              <a:gd name="T48" fmla="*/ 922 w 1765"/>
              <a:gd name="T49" fmla="*/ 152 h 300"/>
              <a:gd name="T50" fmla="*/ 789 w 1765"/>
              <a:gd name="T51" fmla="*/ 120 h 300"/>
              <a:gd name="T52" fmla="*/ 1023 w 1765"/>
              <a:gd name="T53" fmla="*/ 125 h 300"/>
              <a:gd name="T54" fmla="*/ 962 w 1765"/>
              <a:gd name="T55" fmla="*/ 295 h 300"/>
              <a:gd name="T56" fmla="*/ 1034 w 1765"/>
              <a:gd name="T57" fmla="*/ 150 h 300"/>
              <a:gd name="T58" fmla="*/ 1092 w 1765"/>
              <a:gd name="T59" fmla="*/ 295 h 300"/>
              <a:gd name="T60" fmla="*/ 1086 w 1765"/>
              <a:gd name="T61" fmla="*/ 91 h 300"/>
              <a:gd name="T62" fmla="*/ 1217 w 1765"/>
              <a:gd name="T63" fmla="*/ 96 h 300"/>
              <a:gd name="T64" fmla="*/ 1217 w 1765"/>
              <a:gd name="T65" fmla="*/ 141 h 300"/>
              <a:gd name="T66" fmla="*/ 1323 w 1765"/>
              <a:gd name="T67" fmla="*/ 293 h 300"/>
              <a:gd name="T68" fmla="*/ 1278 w 1765"/>
              <a:gd name="T69" fmla="*/ 222 h 300"/>
              <a:gd name="T70" fmla="*/ 1323 w 1765"/>
              <a:gd name="T71" fmla="*/ 96 h 300"/>
              <a:gd name="T72" fmla="*/ 1385 w 1765"/>
              <a:gd name="T73" fmla="*/ 236 h 300"/>
              <a:gd name="T74" fmla="*/ 1358 w 1765"/>
              <a:gd name="T75" fmla="*/ 291 h 300"/>
              <a:gd name="T76" fmla="*/ 1420 w 1765"/>
              <a:gd name="T77" fmla="*/ 268 h 300"/>
              <a:gd name="T78" fmla="*/ 1588 w 1765"/>
              <a:gd name="T79" fmla="*/ 91 h 300"/>
              <a:gd name="T80" fmla="*/ 1524 w 1765"/>
              <a:gd name="T81" fmla="*/ 96 h 300"/>
              <a:gd name="T82" fmla="*/ 1524 w 1765"/>
              <a:gd name="T83" fmla="*/ 295 h 300"/>
              <a:gd name="T84" fmla="*/ 1560 w 1765"/>
              <a:gd name="T85" fmla="*/ 138 h 300"/>
              <a:gd name="T86" fmla="*/ 1655 w 1765"/>
              <a:gd name="T87" fmla="*/ 295 h 300"/>
              <a:gd name="T88" fmla="*/ 1703 w 1765"/>
              <a:gd name="T89" fmla="*/ 0 h 300"/>
              <a:gd name="T90" fmla="*/ 1765 w 1765"/>
              <a:gd name="T91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765" h="300">
                <a:moveTo>
                  <a:pt x="131" y="96"/>
                </a:moveTo>
                <a:cubicBezTo>
                  <a:pt x="192" y="96"/>
                  <a:pt x="192" y="96"/>
                  <a:pt x="192" y="96"/>
                </a:cubicBezTo>
                <a:cubicBezTo>
                  <a:pt x="192" y="295"/>
                  <a:pt x="192" y="295"/>
                  <a:pt x="192" y="295"/>
                </a:cubicBezTo>
                <a:cubicBezTo>
                  <a:pt x="131" y="295"/>
                  <a:pt x="131" y="295"/>
                  <a:pt x="131" y="295"/>
                </a:cubicBezTo>
                <a:cubicBezTo>
                  <a:pt x="131" y="265"/>
                  <a:pt x="131" y="265"/>
                  <a:pt x="131" y="265"/>
                </a:cubicBezTo>
                <a:cubicBezTo>
                  <a:pt x="130" y="265"/>
                  <a:pt x="130" y="265"/>
                  <a:pt x="130" y="265"/>
                </a:cubicBezTo>
                <a:cubicBezTo>
                  <a:pt x="115" y="288"/>
                  <a:pt x="95" y="300"/>
                  <a:pt x="69" y="300"/>
                </a:cubicBezTo>
                <a:cubicBezTo>
                  <a:pt x="23" y="300"/>
                  <a:pt x="0" y="272"/>
                  <a:pt x="0" y="216"/>
                </a:cubicBezTo>
                <a:cubicBezTo>
                  <a:pt x="0" y="96"/>
                  <a:pt x="0" y="96"/>
                  <a:pt x="0" y="96"/>
                </a:cubicBezTo>
                <a:cubicBezTo>
                  <a:pt x="61" y="96"/>
                  <a:pt x="61" y="96"/>
                  <a:pt x="61" y="96"/>
                </a:cubicBezTo>
                <a:cubicBezTo>
                  <a:pt x="61" y="211"/>
                  <a:pt x="61" y="211"/>
                  <a:pt x="61" y="211"/>
                </a:cubicBezTo>
                <a:cubicBezTo>
                  <a:pt x="61" y="239"/>
                  <a:pt x="72" y="253"/>
                  <a:pt x="95" y="253"/>
                </a:cubicBezTo>
                <a:cubicBezTo>
                  <a:pt x="106" y="253"/>
                  <a:pt x="115" y="249"/>
                  <a:pt x="121" y="241"/>
                </a:cubicBezTo>
                <a:cubicBezTo>
                  <a:pt x="128" y="234"/>
                  <a:pt x="131" y="223"/>
                  <a:pt x="131" y="210"/>
                </a:cubicBezTo>
                <a:lnTo>
                  <a:pt x="131" y="96"/>
                </a:lnTo>
                <a:close/>
                <a:moveTo>
                  <a:pt x="320" y="35"/>
                </a:moveTo>
                <a:cubicBezTo>
                  <a:pt x="258" y="53"/>
                  <a:pt x="258" y="53"/>
                  <a:pt x="258" y="53"/>
                </a:cubicBezTo>
                <a:cubicBezTo>
                  <a:pt x="258" y="96"/>
                  <a:pt x="258" y="96"/>
                  <a:pt x="258" y="96"/>
                </a:cubicBezTo>
                <a:cubicBezTo>
                  <a:pt x="226" y="96"/>
                  <a:pt x="226" y="96"/>
                  <a:pt x="226" y="96"/>
                </a:cubicBezTo>
                <a:cubicBezTo>
                  <a:pt x="226" y="141"/>
                  <a:pt x="226" y="141"/>
                  <a:pt x="226" y="141"/>
                </a:cubicBezTo>
                <a:cubicBezTo>
                  <a:pt x="258" y="141"/>
                  <a:pt x="258" y="141"/>
                  <a:pt x="258" y="141"/>
                </a:cubicBezTo>
                <a:cubicBezTo>
                  <a:pt x="258" y="232"/>
                  <a:pt x="258" y="232"/>
                  <a:pt x="258" y="232"/>
                </a:cubicBezTo>
                <a:cubicBezTo>
                  <a:pt x="258" y="277"/>
                  <a:pt x="280" y="300"/>
                  <a:pt x="323" y="300"/>
                </a:cubicBezTo>
                <a:cubicBezTo>
                  <a:pt x="342" y="300"/>
                  <a:pt x="355" y="297"/>
                  <a:pt x="364" y="293"/>
                </a:cubicBezTo>
                <a:cubicBezTo>
                  <a:pt x="364" y="247"/>
                  <a:pt x="364" y="247"/>
                  <a:pt x="364" y="247"/>
                </a:cubicBezTo>
                <a:cubicBezTo>
                  <a:pt x="358" y="251"/>
                  <a:pt x="351" y="253"/>
                  <a:pt x="344" y="253"/>
                </a:cubicBezTo>
                <a:cubicBezTo>
                  <a:pt x="328" y="253"/>
                  <a:pt x="320" y="242"/>
                  <a:pt x="320" y="222"/>
                </a:cubicBezTo>
                <a:cubicBezTo>
                  <a:pt x="320" y="141"/>
                  <a:pt x="320" y="141"/>
                  <a:pt x="320" y="141"/>
                </a:cubicBezTo>
                <a:cubicBezTo>
                  <a:pt x="364" y="141"/>
                  <a:pt x="364" y="141"/>
                  <a:pt x="364" y="141"/>
                </a:cubicBezTo>
                <a:cubicBezTo>
                  <a:pt x="364" y="96"/>
                  <a:pt x="364" y="96"/>
                  <a:pt x="364" y="96"/>
                </a:cubicBezTo>
                <a:cubicBezTo>
                  <a:pt x="320" y="96"/>
                  <a:pt x="320" y="96"/>
                  <a:pt x="320" y="96"/>
                </a:cubicBezTo>
                <a:lnTo>
                  <a:pt x="320" y="35"/>
                </a:lnTo>
                <a:close/>
                <a:moveTo>
                  <a:pt x="459" y="133"/>
                </a:moveTo>
                <a:cubicBezTo>
                  <a:pt x="458" y="133"/>
                  <a:pt x="458" y="133"/>
                  <a:pt x="458" y="133"/>
                </a:cubicBezTo>
                <a:cubicBezTo>
                  <a:pt x="458" y="96"/>
                  <a:pt x="458" y="96"/>
                  <a:pt x="458" y="96"/>
                </a:cubicBezTo>
                <a:cubicBezTo>
                  <a:pt x="397" y="96"/>
                  <a:pt x="397" y="96"/>
                  <a:pt x="397" y="96"/>
                </a:cubicBezTo>
                <a:cubicBezTo>
                  <a:pt x="397" y="295"/>
                  <a:pt x="397" y="295"/>
                  <a:pt x="397" y="295"/>
                </a:cubicBezTo>
                <a:cubicBezTo>
                  <a:pt x="458" y="295"/>
                  <a:pt x="458" y="295"/>
                  <a:pt x="458" y="295"/>
                </a:cubicBezTo>
                <a:cubicBezTo>
                  <a:pt x="458" y="200"/>
                  <a:pt x="458" y="200"/>
                  <a:pt x="458" y="200"/>
                </a:cubicBezTo>
                <a:cubicBezTo>
                  <a:pt x="458" y="183"/>
                  <a:pt x="462" y="170"/>
                  <a:pt x="469" y="160"/>
                </a:cubicBezTo>
                <a:cubicBezTo>
                  <a:pt x="477" y="150"/>
                  <a:pt x="487" y="145"/>
                  <a:pt x="501" y="145"/>
                </a:cubicBezTo>
                <a:cubicBezTo>
                  <a:pt x="511" y="145"/>
                  <a:pt x="519" y="147"/>
                  <a:pt x="527" y="151"/>
                </a:cubicBezTo>
                <a:cubicBezTo>
                  <a:pt x="527" y="95"/>
                  <a:pt x="527" y="95"/>
                  <a:pt x="527" y="95"/>
                </a:cubicBezTo>
                <a:cubicBezTo>
                  <a:pt x="523" y="93"/>
                  <a:pt x="518" y="92"/>
                  <a:pt x="512" y="92"/>
                </a:cubicBezTo>
                <a:cubicBezTo>
                  <a:pt x="486" y="92"/>
                  <a:pt x="469" y="106"/>
                  <a:pt x="459" y="133"/>
                </a:cubicBezTo>
                <a:close/>
                <a:moveTo>
                  <a:pt x="710" y="117"/>
                </a:moveTo>
                <a:cubicBezTo>
                  <a:pt x="726" y="134"/>
                  <a:pt x="734" y="157"/>
                  <a:pt x="734" y="187"/>
                </a:cubicBezTo>
                <a:cubicBezTo>
                  <a:pt x="734" y="213"/>
                  <a:pt x="734" y="213"/>
                  <a:pt x="734" y="213"/>
                </a:cubicBezTo>
                <a:cubicBezTo>
                  <a:pt x="604" y="213"/>
                  <a:pt x="604" y="213"/>
                  <a:pt x="604" y="213"/>
                </a:cubicBezTo>
                <a:cubicBezTo>
                  <a:pt x="606" y="242"/>
                  <a:pt x="625" y="256"/>
                  <a:pt x="659" y="256"/>
                </a:cubicBezTo>
                <a:cubicBezTo>
                  <a:pt x="681" y="256"/>
                  <a:pt x="700" y="251"/>
                  <a:pt x="717" y="241"/>
                </a:cubicBezTo>
                <a:cubicBezTo>
                  <a:pt x="717" y="285"/>
                  <a:pt x="717" y="285"/>
                  <a:pt x="717" y="285"/>
                </a:cubicBezTo>
                <a:cubicBezTo>
                  <a:pt x="698" y="295"/>
                  <a:pt x="674" y="300"/>
                  <a:pt x="645" y="300"/>
                </a:cubicBezTo>
                <a:cubicBezTo>
                  <a:pt x="613" y="300"/>
                  <a:pt x="588" y="291"/>
                  <a:pt x="570" y="273"/>
                </a:cubicBezTo>
                <a:cubicBezTo>
                  <a:pt x="552" y="255"/>
                  <a:pt x="543" y="230"/>
                  <a:pt x="543" y="199"/>
                </a:cubicBezTo>
                <a:cubicBezTo>
                  <a:pt x="543" y="165"/>
                  <a:pt x="553" y="139"/>
                  <a:pt x="572" y="120"/>
                </a:cubicBezTo>
                <a:cubicBezTo>
                  <a:pt x="591" y="101"/>
                  <a:pt x="615" y="91"/>
                  <a:pt x="643" y="91"/>
                </a:cubicBezTo>
                <a:cubicBezTo>
                  <a:pt x="672" y="91"/>
                  <a:pt x="695" y="100"/>
                  <a:pt x="710" y="117"/>
                </a:cubicBezTo>
                <a:close/>
                <a:moveTo>
                  <a:pt x="677" y="175"/>
                </a:moveTo>
                <a:cubicBezTo>
                  <a:pt x="677" y="147"/>
                  <a:pt x="666" y="132"/>
                  <a:pt x="643" y="132"/>
                </a:cubicBezTo>
                <a:cubicBezTo>
                  <a:pt x="633" y="132"/>
                  <a:pt x="624" y="136"/>
                  <a:pt x="617" y="145"/>
                </a:cubicBezTo>
                <a:cubicBezTo>
                  <a:pt x="610" y="153"/>
                  <a:pt x="605" y="163"/>
                  <a:pt x="604" y="175"/>
                </a:cubicBezTo>
                <a:lnTo>
                  <a:pt x="677" y="175"/>
                </a:lnTo>
                <a:close/>
                <a:moveTo>
                  <a:pt x="789" y="120"/>
                </a:moveTo>
                <a:cubicBezTo>
                  <a:pt x="769" y="140"/>
                  <a:pt x="759" y="166"/>
                  <a:pt x="759" y="200"/>
                </a:cubicBezTo>
                <a:cubicBezTo>
                  <a:pt x="759" y="230"/>
                  <a:pt x="768" y="254"/>
                  <a:pt x="787" y="272"/>
                </a:cubicBezTo>
                <a:cubicBezTo>
                  <a:pt x="806" y="291"/>
                  <a:pt x="831" y="300"/>
                  <a:pt x="862" y="300"/>
                </a:cubicBezTo>
                <a:cubicBezTo>
                  <a:pt x="888" y="300"/>
                  <a:pt x="908" y="296"/>
                  <a:pt x="922" y="288"/>
                </a:cubicBezTo>
                <a:cubicBezTo>
                  <a:pt x="922" y="238"/>
                  <a:pt x="922" y="238"/>
                  <a:pt x="922" y="238"/>
                </a:cubicBezTo>
                <a:cubicBezTo>
                  <a:pt x="907" y="248"/>
                  <a:pt x="892" y="253"/>
                  <a:pt x="877" y="253"/>
                </a:cubicBezTo>
                <a:cubicBezTo>
                  <a:pt x="860" y="253"/>
                  <a:pt x="846" y="248"/>
                  <a:pt x="836" y="238"/>
                </a:cubicBezTo>
                <a:cubicBezTo>
                  <a:pt x="826" y="228"/>
                  <a:pt x="821" y="214"/>
                  <a:pt x="821" y="196"/>
                </a:cubicBezTo>
                <a:cubicBezTo>
                  <a:pt x="821" y="178"/>
                  <a:pt x="827" y="164"/>
                  <a:pt x="837" y="153"/>
                </a:cubicBezTo>
                <a:cubicBezTo>
                  <a:pt x="847" y="143"/>
                  <a:pt x="861" y="138"/>
                  <a:pt x="879" y="138"/>
                </a:cubicBezTo>
                <a:cubicBezTo>
                  <a:pt x="895" y="138"/>
                  <a:pt x="909" y="143"/>
                  <a:pt x="922" y="152"/>
                </a:cubicBezTo>
                <a:cubicBezTo>
                  <a:pt x="922" y="100"/>
                  <a:pt x="922" y="100"/>
                  <a:pt x="922" y="100"/>
                </a:cubicBezTo>
                <a:cubicBezTo>
                  <a:pt x="911" y="94"/>
                  <a:pt x="894" y="91"/>
                  <a:pt x="871" y="91"/>
                </a:cubicBezTo>
                <a:cubicBezTo>
                  <a:pt x="837" y="91"/>
                  <a:pt x="810" y="101"/>
                  <a:pt x="789" y="120"/>
                </a:cubicBezTo>
                <a:close/>
                <a:moveTo>
                  <a:pt x="1086" y="91"/>
                </a:moveTo>
                <a:cubicBezTo>
                  <a:pt x="1060" y="91"/>
                  <a:pt x="1039" y="102"/>
                  <a:pt x="1024" y="125"/>
                </a:cubicBezTo>
                <a:cubicBezTo>
                  <a:pt x="1023" y="125"/>
                  <a:pt x="1023" y="125"/>
                  <a:pt x="1023" y="125"/>
                </a:cubicBezTo>
                <a:cubicBezTo>
                  <a:pt x="1023" y="0"/>
                  <a:pt x="1023" y="0"/>
                  <a:pt x="1023" y="0"/>
                </a:cubicBezTo>
                <a:cubicBezTo>
                  <a:pt x="962" y="0"/>
                  <a:pt x="962" y="0"/>
                  <a:pt x="962" y="0"/>
                </a:cubicBezTo>
                <a:cubicBezTo>
                  <a:pt x="962" y="295"/>
                  <a:pt x="962" y="295"/>
                  <a:pt x="962" y="295"/>
                </a:cubicBezTo>
                <a:cubicBezTo>
                  <a:pt x="1023" y="295"/>
                  <a:pt x="1023" y="295"/>
                  <a:pt x="1023" y="295"/>
                </a:cubicBezTo>
                <a:cubicBezTo>
                  <a:pt x="1023" y="181"/>
                  <a:pt x="1023" y="181"/>
                  <a:pt x="1023" y="181"/>
                </a:cubicBezTo>
                <a:cubicBezTo>
                  <a:pt x="1023" y="169"/>
                  <a:pt x="1027" y="158"/>
                  <a:pt x="1034" y="150"/>
                </a:cubicBezTo>
                <a:cubicBezTo>
                  <a:pt x="1040" y="142"/>
                  <a:pt x="1049" y="138"/>
                  <a:pt x="1060" y="138"/>
                </a:cubicBezTo>
                <a:cubicBezTo>
                  <a:pt x="1081" y="138"/>
                  <a:pt x="1092" y="153"/>
                  <a:pt x="1092" y="182"/>
                </a:cubicBezTo>
                <a:cubicBezTo>
                  <a:pt x="1092" y="295"/>
                  <a:pt x="1092" y="295"/>
                  <a:pt x="1092" y="295"/>
                </a:cubicBezTo>
                <a:cubicBezTo>
                  <a:pt x="1153" y="295"/>
                  <a:pt x="1153" y="295"/>
                  <a:pt x="1153" y="295"/>
                </a:cubicBezTo>
                <a:cubicBezTo>
                  <a:pt x="1153" y="173"/>
                  <a:pt x="1153" y="173"/>
                  <a:pt x="1153" y="173"/>
                </a:cubicBezTo>
                <a:cubicBezTo>
                  <a:pt x="1153" y="118"/>
                  <a:pt x="1131" y="91"/>
                  <a:pt x="1086" y="91"/>
                </a:cubicBezTo>
                <a:close/>
                <a:moveTo>
                  <a:pt x="1278" y="35"/>
                </a:moveTo>
                <a:cubicBezTo>
                  <a:pt x="1217" y="53"/>
                  <a:pt x="1217" y="53"/>
                  <a:pt x="1217" y="53"/>
                </a:cubicBezTo>
                <a:cubicBezTo>
                  <a:pt x="1217" y="96"/>
                  <a:pt x="1217" y="96"/>
                  <a:pt x="1217" y="96"/>
                </a:cubicBezTo>
                <a:cubicBezTo>
                  <a:pt x="1184" y="96"/>
                  <a:pt x="1184" y="96"/>
                  <a:pt x="1184" y="96"/>
                </a:cubicBezTo>
                <a:cubicBezTo>
                  <a:pt x="1184" y="141"/>
                  <a:pt x="1184" y="141"/>
                  <a:pt x="1184" y="141"/>
                </a:cubicBezTo>
                <a:cubicBezTo>
                  <a:pt x="1217" y="141"/>
                  <a:pt x="1217" y="141"/>
                  <a:pt x="1217" y="141"/>
                </a:cubicBezTo>
                <a:cubicBezTo>
                  <a:pt x="1217" y="232"/>
                  <a:pt x="1217" y="232"/>
                  <a:pt x="1217" y="232"/>
                </a:cubicBezTo>
                <a:cubicBezTo>
                  <a:pt x="1217" y="277"/>
                  <a:pt x="1238" y="300"/>
                  <a:pt x="1282" y="300"/>
                </a:cubicBezTo>
                <a:cubicBezTo>
                  <a:pt x="1300" y="300"/>
                  <a:pt x="1314" y="297"/>
                  <a:pt x="1323" y="293"/>
                </a:cubicBezTo>
                <a:cubicBezTo>
                  <a:pt x="1323" y="247"/>
                  <a:pt x="1323" y="247"/>
                  <a:pt x="1323" y="247"/>
                </a:cubicBezTo>
                <a:cubicBezTo>
                  <a:pt x="1316" y="251"/>
                  <a:pt x="1309" y="253"/>
                  <a:pt x="1303" y="253"/>
                </a:cubicBezTo>
                <a:cubicBezTo>
                  <a:pt x="1286" y="253"/>
                  <a:pt x="1278" y="242"/>
                  <a:pt x="1278" y="222"/>
                </a:cubicBezTo>
                <a:cubicBezTo>
                  <a:pt x="1278" y="141"/>
                  <a:pt x="1278" y="141"/>
                  <a:pt x="1278" y="141"/>
                </a:cubicBezTo>
                <a:cubicBezTo>
                  <a:pt x="1323" y="141"/>
                  <a:pt x="1323" y="141"/>
                  <a:pt x="1323" y="141"/>
                </a:cubicBezTo>
                <a:cubicBezTo>
                  <a:pt x="1323" y="96"/>
                  <a:pt x="1323" y="96"/>
                  <a:pt x="1323" y="96"/>
                </a:cubicBezTo>
                <a:cubicBezTo>
                  <a:pt x="1278" y="96"/>
                  <a:pt x="1278" y="96"/>
                  <a:pt x="1278" y="96"/>
                </a:cubicBezTo>
                <a:lnTo>
                  <a:pt x="1278" y="35"/>
                </a:lnTo>
                <a:close/>
                <a:moveTo>
                  <a:pt x="1385" y="236"/>
                </a:moveTo>
                <a:cubicBezTo>
                  <a:pt x="1374" y="236"/>
                  <a:pt x="1365" y="239"/>
                  <a:pt x="1359" y="245"/>
                </a:cubicBezTo>
                <a:cubicBezTo>
                  <a:pt x="1352" y="251"/>
                  <a:pt x="1348" y="258"/>
                  <a:pt x="1348" y="268"/>
                </a:cubicBezTo>
                <a:cubicBezTo>
                  <a:pt x="1348" y="277"/>
                  <a:pt x="1352" y="284"/>
                  <a:pt x="1358" y="291"/>
                </a:cubicBezTo>
                <a:cubicBezTo>
                  <a:pt x="1365" y="297"/>
                  <a:pt x="1373" y="300"/>
                  <a:pt x="1384" y="300"/>
                </a:cubicBezTo>
                <a:cubicBezTo>
                  <a:pt x="1394" y="300"/>
                  <a:pt x="1403" y="297"/>
                  <a:pt x="1410" y="291"/>
                </a:cubicBezTo>
                <a:cubicBezTo>
                  <a:pt x="1417" y="285"/>
                  <a:pt x="1420" y="277"/>
                  <a:pt x="1420" y="268"/>
                </a:cubicBezTo>
                <a:cubicBezTo>
                  <a:pt x="1420" y="258"/>
                  <a:pt x="1417" y="251"/>
                  <a:pt x="1410" y="245"/>
                </a:cubicBezTo>
                <a:cubicBezTo>
                  <a:pt x="1404" y="239"/>
                  <a:pt x="1395" y="236"/>
                  <a:pt x="1385" y="236"/>
                </a:cubicBezTo>
                <a:close/>
                <a:moveTo>
                  <a:pt x="1588" y="91"/>
                </a:moveTo>
                <a:cubicBezTo>
                  <a:pt x="1560" y="91"/>
                  <a:pt x="1539" y="103"/>
                  <a:pt x="1524" y="127"/>
                </a:cubicBezTo>
                <a:cubicBezTo>
                  <a:pt x="1524" y="127"/>
                  <a:pt x="1524" y="127"/>
                  <a:pt x="1524" y="127"/>
                </a:cubicBezTo>
                <a:cubicBezTo>
                  <a:pt x="1524" y="96"/>
                  <a:pt x="1524" y="96"/>
                  <a:pt x="1524" y="96"/>
                </a:cubicBezTo>
                <a:cubicBezTo>
                  <a:pt x="1462" y="96"/>
                  <a:pt x="1462" y="96"/>
                  <a:pt x="1462" y="96"/>
                </a:cubicBezTo>
                <a:cubicBezTo>
                  <a:pt x="1462" y="295"/>
                  <a:pt x="1462" y="295"/>
                  <a:pt x="1462" y="295"/>
                </a:cubicBezTo>
                <a:cubicBezTo>
                  <a:pt x="1524" y="295"/>
                  <a:pt x="1524" y="295"/>
                  <a:pt x="1524" y="295"/>
                </a:cubicBezTo>
                <a:cubicBezTo>
                  <a:pt x="1524" y="181"/>
                  <a:pt x="1524" y="181"/>
                  <a:pt x="1524" y="181"/>
                </a:cubicBezTo>
                <a:cubicBezTo>
                  <a:pt x="1524" y="169"/>
                  <a:pt x="1527" y="158"/>
                  <a:pt x="1534" y="150"/>
                </a:cubicBezTo>
                <a:cubicBezTo>
                  <a:pt x="1541" y="142"/>
                  <a:pt x="1550" y="138"/>
                  <a:pt x="1560" y="138"/>
                </a:cubicBezTo>
                <a:cubicBezTo>
                  <a:pt x="1582" y="138"/>
                  <a:pt x="1593" y="153"/>
                  <a:pt x="1593" y="184"/>
                </a:cubicBezTo>
                <a:cubicBezTo>
                  <a:pt x="1593" y="295"/>
                  <a:pt x="1593" y="295"/>
                  <a:pt x="1593" y="295"/>
                </a:cubicBezTo>
                <a:cubicBezTo>
                  <a:pt x="1655" y="295"/>
                  <a:pt x="1655" y="295"/>
                  <a:pt x="1655" y="295"/>
                </a:cubicBezTo>
                <a:cubicBezTo>
                  <a:pt x="1655" y="173"/>
                  <a:pt x="1655" y="173"/>
                  <a:pt x="1655" y="173"/>
                </a:cubicBezTo>
                <a:cubicBezTo>
                  <a:pt x="1655" y="118"/>
                  <a:pt x="1632" y="91"/>
                  <a:pt x="1588" y="91"/>
                </a:cubicBezTo>
                <a:close/>
                <a:moveTo>
                  <a:pt x="1703" y="0"/>
                </a:moveTo>
                <a:cubicBezTo>
                  <a:pt x="1703" y="295"/>
                  <a:pt x="1703" y="295"/>
                  <a:pt x="1703" y="295"/>
                </a:cubicBezTo>
                <a:cubicBezTo>
                  <a:pt x="1765" y="295"/>
                  <a:pt x="1765" y="295"/>
                  <a:pt x="1765" y="295"/>
                </a:cubicBezTo>
                <a:cubicBezTo>
                  <a:pt x="1765" y="0"/>
                  <a:pt x="1765" y="0"/>
                  <a:pt x="1765" y="0"/>
                </a:cubicBezTo>
                <a:lnTo>
                  <a:pt x="170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nl-NL" sz="1799" dirty="0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CDC6A206-75AC-4A75-97EE-B296C24E1C25}"/>
              </a:ext>
            </a:extLst>
          </p:cNvPr>
          <p:cNvSpPr>
            <a:spLocks noSelect="1"/>
          </p:cNvSpPr>
          <p:nvPr/>
        </p:nvSpPr>
        <p:spPr bwMode="gray">
          <a:xfrm>
            <a:off x="9490307" y="6071185"/>
            <a:ext cx="344611" cy="127079"/>
          </a:xfrm>
          <a:custGeom>
            <a:avLst/>
            <a:gdLst>
              <a:gd name="T0" fmla="*/ 316 w 813"/>
              <a:gd name="T1" fmla="*/ 171 h 300"/>
              <a:gd name="T2" fmla="*/ 316 w 813"/>
              <a:gd name="T3" fmla="*/ 295 h 300"/>
              <a:gd name="T4" fmla="*/ 255 w 813"/>
              <a:gd name="T5" fmla="*/ 295 h 300"/>
              <a:gd name="T6" fmla="*/ 255 w 813"/>
              <a:gd name="T7" fmla="*/ 181 h 300"/>
              <a:gd name="T8" fmla="*/ 223 w 813"/>
              <a:gd name="T9" fmla="*/ 138 h 300"/>
              <a:gd name="T10" fmla="*/ 198 w 813"/>
              <a:gd name="T11" fmla="*/ 151 h 300"/>
              <a:gd name="T12" fmla="*/ 189 w 813"/>
              <a:gd name="T13" fmla="*/ 184 h 300"/>
              <a:gd name="T14" fmla="*/ 189 w 813"/>
              <a:gd name="T15" fmla="*/ 295 h 300"/>
              <a:gd name="T16" fmla="*/ 127 w 813"/>
              <a:gd name="T17" fmla="*/ 295 h 300"/>
              <a:gd name="T18" fmla="*/ 127 w 813"/>
              <a:gd name="T19" fmla="*/ 180 h 300"/>
              <a:gd name="T20" fmla="*/ 96 w 813"/>
              <a:gd name="T21" fmla="*/ 138 h 300"/>
              <a:gd name="T22" fmla="*/ 71 w 813"/>
              <a:gd name="T23" fmla="*/ 150 h 300"/>
              <a:gd name="T24" fmla="*/ 61 w 813"/>
              <a:gd name="T25" fmla="*/ 184 h 300"/>
              <a:gd name="T26" fmla="*/ 61 w 813"/>
              <a:gd name="T27" fmla="*/ 295 h 300"/>
              <a:gd name="T28" fmla="*/ 0 w 813"/>
              <a:gd name="T29" fmla="*/ 295 h 300"/>
              <a:gd name="T30" fmla="*/ 0 w 813"/>
              <a:gd name="T31" fmla="*/ 96 h 300"/>
              <a:gd name="T32" fmla="*/ 61 w 813"/>
              <a:gd name="T33" fmla="*/ 96 h 300"/>
              <a:gd name="T34" fmla="*/ 61 w 813"/>
              <a:gd name="T35" fmla="*/ 127 h 300"/>
              <a:gd name="T36" fmla="*/ 62 w 813"/>
              <a:gd name="T37" fmla="*/ 127 h 300"/>
              <a:gd name="T38" fmla="*/ 89 w 813"/>
              <a:gd name="T39" fmla="*/ 101 h 300"/>
              <a:gd name="T40" fmla="*/ 126 w 813"/>
              <a:gd name="T41" fmla="*/ 91 h 300"/>
              <a:gd name="T42" fmla="*/ 184 w 813"/>
              <a:gd name="T43" fmla="*/ 128 h 300"/>
              <a:gd name="T44" fmla="*/ 251 w 813"/>
              <a:gd name="T45" fmla="*/ 91 h 300"/>
              <a:gd name="T46" fmla="*/ 316 w 813"/>
              <a:gd name="T47" fmla="*/ 171 h 300"/>
              <a:gd name="T48" fmla="*/ 551 w 813"/>
              <a:gd name="T49" fmla="*/ 117 h 300"/>
              <a:gd name="T50" fmla="*/ 572 w 813"/>
              <a:gd name="T51" fmla="*/ 190 h 300"/>
              <a:gd name="T52" fmla="*/ 547 w 813"/>
              <a:gd name="T53" fmla="*/ 270 h 300"/>
              <a:gd name="T54" fmla="*/ 482 w 813"/>
              <a:gd name="T55" fmla="*/ 300 h 300"/>
              <a:gd name="T56" fmla="*/ 427 w 813"/>
              <a:gd name="T57" fmla="*/ 272 h 300"/>
              <a:gd name="T58" fmla="*/ 426 w 813"/>
              <a:gd name="T59" fmla="*/ 272 h 300"/>
              <a:gd name="T60" fmla="*/ 426 w 813"/>
              <a:gd name="T61" fmla="*/ 295 h 300"/>
              <a:gd name="T62" fmla="*/ 365 w 813"/>
              <a:gd name="T63" fmla="*/ 295 h 300"/>
              <a:gd name="T64" fmla="*/ 365 w 813"/>
              <a:gd name="T65" fmla="*/ 0 h 300"/>
              <a:gd name="T66" fmla="*/ 426 w 813"/>
              <a:gd name="T67" fmla="*/ 0 h 300"/>
              <a:gd name="T68" fmla="*/ 426 w 813"/>
              <a:gd name="T69" fmla="*/ 126 h 300"/>
              <a:gd name="T70" fmla="*/ 427 w 813"/>
              <a:gd name="T71" fmla="*/ 126 h 300"/>
              <a:gd name="T72" fmla="*/ 492 w 813"/>
              <a:gd name="T73" fmla="*/ 91 h 300"/>
              <a:gd name="T74" fmla="*/ 551 w 813"/>
              <a:gd name="T75" fmla="*/ 117 h 300"/>
              <a:gd name="T76" fmla="*/ 509 w 813"/>
              <a:gd name="T77" fmla="*/ 191 h 300"/>
              <a:gd name="T78" fmla="*/ 498 w 813"/>
              <a:gd name="T79" fmla="*/ 152 h 300"/>
              <a:gd name="T80" fmla="*/ 468 w 813"/>
              <a:gd name="T81" fmla="*/ 138 h 300"/>
              <a:gd name="T82" fmla="*/ 437 w 813"/>
              <a:gd name="T83" fmla="*/ 152 h 300"/>
              <a:gd name="T84" fmla="*/ 425 w 813"/>
              <a:gd name="T85" fmla="*/ 188 h 300"/>
              <a:gd name="T86" fmla="*/ 425 w 813"/>
              <a:gd name="T87" fmla="*/ 208 h 300"/>
              <a:gd name="T88" fmla="*/ 436 w 813"/>
              <a:gd name="T89" fmla="*/ 240 h 300"/>
              <a:gd name="T90" fmla="*/ 465 w 813"/>
              <a:gd name="T91" fmla="*/ 253 h 300"/>
              <a:gd name="T92" fmla="*/ 497 w 813"/>
              <a:gd name="T93" fmla="*/ 237 h 300"/>
              <a:gd name="T94" fmla="*/ 509 w 813"/>
              <a:gd name="T95" fmla="*/ 191 h 300"/>
              <a:gd name="T96" fmla="*/ 813 w 813"/>
              <a:gd name="T97" fmla="*/ 193 h 300"/>
              <a:gd name="T98" fmla="*/ 784 w 813"/>
              <a:gd name="T99" fmla="*/ 271 h 300"/>
              <a:gd name="T100" fmla="*/ 704 w 813"/>
              <a:gd name="T101" fmla="*/ 300 h 300"/>
              <a:gd name="T102" fmla="*/ 626 w 813"/>
              <a:gd name="T103" fmla="*/ 272 h 300"/>
              <a:gd name="T104" fmla="*/ 597 w 813"/>
              <a:gd name="T105" fmla="*/ 196 h 300"/>
              <a:gd name="T106" fmla="*/ 627 w 813"/>
              <a:gd name="T107" fmla="*/ 119 h 300"/>
              <a:gd name="T108" fmla="*/ 707 w 813"/>
              <a:gd name="T109" fmla="*/ 91 h 300"/>
              <a:gd name="T110" fmla="*/ 785 w 813"/>
              <a:gd name="T111" fmla="*/ 119 h 300"/>
              <a:gd name="T112" fmla="*/ 813 w 813"/>
              <a:gd name="T113" fmla="*/ 193 h 300"/>
              <a:gd name="T114" fmla="*/ 750 w 813"/>
              <a:gd name="T115" fmla="*/ 194 h 300"/>
              <a:gd name="T116" fmla="*/ 706 w 813"/>
              <a:gd name="T117" fmla="*/ 138 h 300"/>
              <a:gd name="T118" fmla="*/ 672 w 813"/>
              <a:gd name="T119" fmla="*/ 153 h 300"/>
              <a:gd name="T120" fmla="*/ 660 w 813"/>
              <a:gd name="T121" fmla="*/ 195 h 300"/>
              <a:gd name="T122" fmla="*/ 706 w 813"/>
              <a:gd name="T123" fmla="*/ 253 h 300"/>
              <a:gd name="T124" fmla="*/ 750 w 813"/>
              <a:gd name="T125" fmla="*/ 194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13" h="300">
                <a:moveTo>
                  <a:pt x="316" y="171"/>
                </a:moveTo>
                <a:cubicBezTo>
                  <a:pt x="316" y="295"/>
                  <a:pt x="316" y="295"/>
                  <a:pt x="316" y="295"/>
                </a:cubicBezTo>
                <a:cubicBezTo>
                  <a:pt x="255" y="295"/>
                  <a:pt x="255" y="295"/>
                  <a:pt x="255" y="295"/>
                </a:cubicBezTo>
                <a:cubicBezTo>
                  <a:pt x="255" y="181"/>
                  <a:pt x="255" y="181"/>
                  <a:pt x="255" y="181"/>
                </a:cubicBezTo>
                <a:cubicBezTo>
                  <a:pt x="255" y="152"/>
                  <a:pt x="244" y="138"/>
                  <a:pt x="223" y="138"/>
                </a:cubicBezTo>
                <a:cubicBezTo>
                  <a:pt x="213" y="138"/>
                  <a:pt x="204" y="142"/>
                  <a:pt x="198" y="151"/>
                </a:cubicBezTo>
                <a:cubicBezTo>
                  <a:pt x="192" y="160"/>
                  <a:pt x="189" y="171"/>
                  <a:pt x="189" y="184"/>
                </a:cubicBezTo>
                <a:cubicBezTo>
                  <a:pt x="189" y="295"/>
                  <a:pt x="189" y="295"/>
                  <a:pt x="189" y="295"/>
                </a:cubicBezTo>
                <a:cubicBezTo>
                  <a:pt x="127" y="295"/>
                  <a:pt x="127" y="295"/>
                  <a:pt x="127" y="295"/>
                </a:cubicBezTo>
                <a:cubicBezTo>
                  <a:pt x="127" y="180"/>
                  <a:pt x="127" y="180"/>
                  <a:pt x="127" y="180"/>
                </a:cubicBezTo>
                <a:cubicBezTo>
                  <a:pt x="127" y="152"/>
                  <a:pt x="117" y="138"/>
                  <a:pt x="96" y="138"/>
                </a:cubicBezTo>
                <a:cubicBezTo>
                  <a:pt x="85" y="138"/>
                  <a:pt x="77" y="142"/>
                  <a:pt x="71" y="150"/>
                </a:cubicBezTo>
                <a:cubicBezTo>
                  <a:pt x="64" y="159"/>
                  <a:pt x="61" y="170"/>
                  <a:pt x="61" y="184"/>
                </a:cubicBezTo>
                <a:cubicBezTo>
                  <a:pt x="61" y="295"/>
                  <a:pt x="61" y="295"/>
                  <a:pt x="61" y="295"/>
                </a:cubicBezTo>
                <a:cubicBezTo>
                  <a:pt x="0" y="295"/>
                  <a:pt x="0" y="295"/>
                  <a:pt x="0" y="295"/>
                </a:cubicBezTo>
                <a:cubicBezTo>
                  <a:pt x="0" y="96"/>
                  <a:pt x="0" y="96"/>
                  <a:pt x="0" y="96"/>
                </a:cubicBezTo>
                <a:cubicBezTo>
                  <a:pt x="61" y="96"/>
                  <a:pt x="61" y="96"/>
                  <a:pt x="61" y="96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62" y="127"/>
                  <a:pt x="62" y="127"/>
                  <a:pt x="62" y="127"/>
                </a:cubicBezTo>
                <a:cubicBezTo>
                  <a:pt x="68" y="116"/>
                  <a:pt x="77" y="108"/>
                  <a:pt x="89" y="101"/>
                </a:cubicBezTo>
                <a:cubicBezTo>
                  <a:pt x="100" y="94"/>
                  <a:pt x="113" y="91"/>
                  <a:pt x="126" y="91"/>
                </a:cubicBezTo>
                <a:cubicBezTo>
                  <a:pt x="154" y="91"/>
                  <a:pt x="174" y="103"/>
                  <a:pt x="184" y="128"/>
                </a:cubicBezTo>
                <a:cubicBezTo>
                  <a:pt x="199" y="103"/>
                  <a:pt x="222" y="91"/>
                  <a:pt x="251" y="91"/>
                </a:cubicBezTo>
                <a:cubicBezTo>
                  <a:pt x="294" y="91"/>
                  <a:pt x="316" y="118"/>
                  <a:pt x="316" y="171"/>
                </a:cubicBezTo>
                <a:close/>
                <a:moveTo>
                  <a:pt x="551" y="117"/>
                </a:moveTo>
                <a:cubicBezTo>
                  <a:pt x="565" y="135"/>
                  <a:pt x="572" y="159"/>
                  <a:pt x="572" y="190"/>
                </a:cubicBezTo>
                <a:cubicBezTo>
                  <a:pt x="572" y="223"/>
                  <a:pt x="564" y="250"/>
                  <a:pt x="547" y="270"/>
                </a:cubicBezTo>
                <a:cubicBezTo>
                  <a:pt x="531" y="290"/>
                  <a:pt x="510" y="300"/>
                  <a:pt x="482" y="300"/>
                </a:cubicBezTo>
                <a:cubicBezTo>
                  <a:pt x="458" y="300"/>
                  <a:pt x="439" y="291"/>
                  <a:pt x="427" y="272"/>
                </a:cubicBezTo>
                <a:cubicBezTo>
                  <a:pt x="426" y="272"/>
                  <a:pt x="426" y="272"/>
                  <a:pt x="426" y="272"/>
                </a:cubicBezTo>
                <a:cubicBezTo>
                  <a:pt x="426" y="295"/>
                  <a:pt x="426" y="295"/>
                  <a:pt x="426" y="295"/>
                </a:cubicBezTo>
                <a:cubicBezTo>
                  <a:pt x="365" y="295"/>
                  <a:pt x="365" y="295"/>
                  <a:pt x="365" y="295"/>
                </a:cubicBezTo>
                <a:cubicBezTo>
                  <a:pt x="365" y="0"/>
                  <a:pt x="365" y="0"/>
                  <a:pt x="365" y="0"/>
                </a:cubicBezTo>
                <a:cubicBezTo>
                  <a:pt x="426" y="0"/>
                  <a:pt x="426" y="0"/>
                  <a:pt x="426" y="0"/>
                </a:cubicBezTo>
                <a:cubicBezTo>
                  <a:pt x="426" y="126"/>
                  <a:pt x="426" y="126"/>
                  <a:pt x="426" y="126"/>
                </a:cubicBezTo>
                <a:cubicBezTo>
                  <a:pt x="427" y="126"/>
                  <a:pt x="427" y="126"/>
                  <a:pt x="427" y="126"/>
                </a:cubicBezTo>
                <a:cubicBezTo>
                  <a:pt x="442" y="103"/>
                  <a:pt x="464" y="91"/>
                  <a:pt x="492" y="91"/>
                </a:cubicBezTo>
                <a:cubicBezTo>
                  <a:pt x="517" y="91"/>
                  <a:pt x="537" y="100"/>
                  <a:pt x="551" y="117"/>
                </a:cubicBezTo>
                <a:close/>
                <a:moveTo>
                  <a:pt x="509" y="191"/>
                </a:moveTo>
                <a:cubicBezTo>
                  <a:pt x="509" y="174"/>
                  <a:pt x="505" y="161"/>
                  <a:pt x="498" y="152"/>
                </a:cubicBezTo>
                <a:cubicBezTo>
                  <a:pt x="491" y="143"/>
                  <a:pt x="481" y="138"/>
                  <a:pt x="468" y="138"/>
                </a:cubicBezTo>
                <a:cubicBezTo>
                  <a:pt x="456" y="138"/>
                  <a:pt x="445" y="143"/>
                  <a:pt x="437" y="152"/>
                </a:cubicBezTo>
                <a:cubicBezTo>
                  <a:pt x="429" y="161"/>
                  <a:pt x="425" y="173"/>
                  <a:pt x="425" y="188"/>
                </a:cubicBezTo>
                <a:cubicBezTo>
                  <a:pt x="425" y="208"/>
                  <a:pt x="425" y="208"/>
                  <a:pt x="425" y="208"/>
                </a:cubicBezTo>
                <a:cubicBezTo>
                  <a:pt x="425" y="221"/>
                  <a:pt x="429" y="232"/>
                  <a:pt x="436" y="240"/>
                </a:cubicBezTo>
                <a:cubicBezTo>
                  <a:pt x="444" y="249"/>
                  <a:pt x="453" y="253"/>
                  <a:pt x="465" y="253"/>
                </a:cubicBezTo>
                <a:cubicBezTo>
                  <a:pt x="479" y="253"/>
                  <a:pt x="489" y="247"/>
                  <a:pt x="497" y="237"/>
                </a:cubicBezTo>
                <a:cubicBezTo>
                  <a:pt x="505" y="226"/>
                  <a:pt x="509" y="210"/>
                  <a:pt x="509" y="191"/>
                </a:cubicBezTo>
                <a:close/>
                <a:moveTo>
                  <a:pt x="813" y="193"/>
                </a:moveTo>
                <a:cubicBezTo>
                  <a:pt x="813" y="226"/>
                  <a:pt x="803" y="252"/>
                  <a:pt x="784" y="271"/>
                </a:cubicBezTo>
                <a:cubicBezTo>
                  <a:pt x="764" y="290"/>
                  <a:pt x="738" y="300"/>
                  <a:pt x="704" y="300"/>
                </a:cubicBezTo>
                <a:cubicBezTo>
                  <a:pt x="671" y="300"/>
                  <a:pt x="645" y="291"/>
                  <a:pt x="626" y="272"/>
                </a:cubicBezTo>
                <a:cubicBezTo>
                  <a:pt x="607" y="253"/>
                  <a:pt x="597" y="228"/>
                  <a:pt x="597" y="196"/>
                </a:cubicBezTo>
                <a:cubicBezTo>
                  <a:pt x="597" y="163"/>
                  <a:pt x="607" y="137"/>
                  <a:pt x="627" y="119"/>
                </a:cubicBezTo>
                <a:cubicBezTo>
                  <a:pt x="647" y="100"/>
                  <a:pt x="673" y="91"/>
                  <a:pt x="707" y="91"/>
                </a:cubicBezTo>
                <a:cubicBezTo>
                  <a:pt x="740" y="91"/>
                  <a:pt x="766" y="100"/>
                  <a:pt x="785" y="119"/>
                </a:cubicBezTo>
                <a:cubicBezTo>
                  <a:pt x="804" y="137"/>
                  <a:pt x="813" y="162"/>
                  <a:pt x="813" y="193"/>
                </a:cubicBezTo>
                <a:close/>
                <a:moveTo>
                  <a:pt x="750" y="194"/>
                </a:moveTo>
                <a:cubicBezTo>
                  <a:pt x="750" y="157"/>
                  <a:pt x="735" y="138"/>
                  <a:pt x="706" y="138"/>
                </a:cubicBezTo>
                <a:cubicBezTo>
                  <a:pt x="691" y="138"/>
                  <a:pt x="680" y="143"/>
                  <a:pt x="672" y="153"/>
                </a:cubicBezTo>
                <a:cubicBezTo>
                  <a:pt x="664" y="163"/>
                  <a:pt x="660" y="177"/>
                  <a:pt x="660" y="195"/>
                </a:cubicBezTo>
                <a:cubicBezTo>
                  <a:pt x="660" y="234"/>
                  <a:pt x="675" y="253"/>
                  <a:pt x="706" y="253"/>
                </a:cubicBezTo>
                <a:cubicBezTo>
                  <a:pt x="736" y="253"/>
                  <a:pt x="750" y="233"/>
                  <a:pt x="750" y="19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nl-NL" sz="1799" dirty="0"/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31D0FF1F-7CCB-4A92-903F-3DD77450A463}"/>
              </a:ext>
            </a:extLst>
          </p:cNvPr>
          <p:cNvSpPr>
            <a:spLocks noSelect="1"/>
          </p:cNvSpPr>
          <p:nvPr/>
        </p:nvSpPr>
        <p:spPr bwMode="gray">
          <a:xfrm>
            <a:off x="4762" y="719138"/>
            <a:ext cx="2298102" cy="1441450"/>
          </a:xfrm>
          <a:custGeom>
            <a:avLst/>
            <a:gdLst>
              <a:gd name="T0" fmla="*/ 5433 w 5433"/>
              <a:gd name="T1" fmla="*/ 750 h 3403"/>
              <a:gd name="T2" fmla="*/ 4683 w 5433"/>
              <a:gd name="T3" fmla="*/ 0 h 3403"/>
              <a:gd name="T4" fmla="*/ 0 w 5433"/>
              <a:gd name="T5" fmla="*/ 0 h 3403"/>
              <a:gd name="T6" fmla="*/ 0 w 5433"/>
              <a:gd name="T7" fmla="*/ 3403 h 3403"/>
              <a:gd name="T8" fmla="*/ 5433 w 5433"/>
              <a:gd name="T9" fmla="*/ 3403 h 3403"/>
              <a:gd name="T10" fmla="*/ 5433 w 5433"/>
              <a:gd name="T11" fmla="*/ 750 h 3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33" h="3403">
                <a:moveTo>
                  <a:pt x="5433" y="750"/>
                </a:moveTo>
                <a:cubicBezTo>
                  <a:pt x="5433" y="338"/>
                  <a:pt x="5095" y="0"/>
                  <a:pt x="468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403"/>
                  <a:pt x="0" y="3403"/>
                  <a:pt x="0" y="3403"/>
                </a:cubicBezTo>
                <a:cubicBezTo>
                  <a:pt x="5433" y="3403"/>
                  <a:pt x="5433" y="3403"/>
                  <a:pt x="5433" y="3403"/>
                </a:cubicBezTo>
                <a:lnTo>
                  <a:pt x="5433" y="750"/>
                </a:lnTo>
                <a:close/>
              </a:path>
            </a:pathLst>
          </a:custGeom>
          <a:solidFill>
            <a:srgbClr val="009EE2"/>
          </a:solidFill>
          <a:ln>
            <a:noFill/>
          </a:ln>
          <a:effectLst>
            <a:outerShdw blurRad="76200" sx="104000" sy="104000" algn="ctr" rotWithShape="0">
              <a:srgbClr val="D0CECE">
                <a:alpha val="76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nl-NL" sz="1799" dirty="0"/>
          </a:p>
        </p:txBody>
      </p:sp>
      <p:pic>
        <p:nvPicPr>
          <p:cNvPr id="26" name="***logo">
            <a:extLst>
              <a:ext uri="{FF2B5EF4-FFF2-40B4-BE49-F238E27FC236}">
                <a16:creationId xmlns:a16="http://schemas.microsoft.com/office/drawing/2014/main" id="{A2409C37-EC2C-4007-89C3-F83F32B5BFF0}"/>
              </a:ext>
            </a:extLst>
          </p:cNvPr>
          <p:cNvPicPr>
            <a:picLocks noSelect="1"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4679" y="719280"/>
            <a:ext cx="2298002" cy="14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88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2604453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hidden="1">
            <a:extLst>
              <a:ext uri="{FF2B5EF4-FFF2-40B4-BE49-F238E27FC236}">
                <a16:creationId xmlns:a16="http://schemas.microsoft.com/office/drawing/2014/main" id="{60ABDAD1-1417-4A76-B2E5-DEB5397BB4D7}"/>
              </a:ext>
            </a:extLst>
          </p:cNvPr>
          <p:cNvPicPr>
            <a:picLocks noSelect="1"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392" y="0"/>
            <a:ext cx="12185216" cy="6858000"/>
          </a:xfrm>
          <a:prstGeom prst="rect">
            <a:avLst/>
          </a:prstGeom>
        </p:spPr>
      </p:pic>
      <p:pic>
        <p:nvPicPr>
          <p:cNvPr id="10" name="***druppels">
            <a:extLst>
              <a:ext uri="{FF2B5EF4-FFF2-40B4-BE49-F238E27FC236}">
                <a16:creationId xmlns:a16="http://schemas.microsoft.com/office/drawing/2014/main" id="{720F36EC-87A9-44DD-BB0D-0AAA2D3BE9E8}"/>
              </a:ext>
            </a:extLst>
          </p:cNvPr>
          <p:cNvPicPr>
            <a:picLocks noSelect="1" noChangeAspect="1"/>
          </p:cNvPicPr>
          <p:nvPr/>
        </p:nvPicPr>
        <p:blipFill>
          <a:blip r:embed="rId13"/>
          <a:stretch>
            <a:fillRect/>
          </a:stretch>
        </p:blipFill>
        <p:spPr bwMode="gray">
          <a:xfrm>
            <a:off x="0" y="0"/>
            <a:ext cx="2529181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1328393" y="377788"/>
            <a:ext cx="8151101" cy="1143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1344709" y="2312877"/>
            <a:ext cx="8710700" cy="33843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1"/>
              <a:t>JU-LEVEL1=Opsomming 1e niveau</a:t>
            </a:r>
          </a:p>
          <a:p>
            <a:pPr lvl="1"/>
            <a:r>
              <a:rPr lang="nl-NL" noProof="1"/>
              <a:t>JU-LEVEL2=Opsomming 2e niveau</a:t>
            </a:r>
          </a:p>
          <a:p>
            <a:pPr lvl="2"/>
            <a:r>
              <a:rPr lang="nl-NL" noProof="1"/>
              <a:t>JU-LEVEL3=Opsomming 3e niveau</a:t>
            </a:r>
          </a:p>
          <a:p>
            <a:pPr lvl="3"/>
            <a:r>
              <a:rPr lang="nl-NL" noProof="1"/>
              <a:t>JU-LEVEL4=Kop</a:t>
            </a:r>
          </a:p>
          <a:p>
            <a:pPr lvl="4"/>
            <a:r>
              <a:rPr lang="nl-NL" noProof="1"/>
              <a:t>JU-LEVEL5=Basistekst</a:t>
            </a:r>
          </a:p>
          <a:p>
            <a:pPr lvl="5"/>
            <a:r>
              <a:rPr lang="nl-NL" noProof="1"/>
              <a:t>JU-LEVEL6=Zwevend 1e niveau</a:t>
            </a:r>
          </a:p>
          <a:p>
            <a:pPr lvl="6"/>
            <a:r>
              <a:rPr lang="nl-NL" noProof="1"/>
              <a:t>JU-LEVEL7=Zwevend 2e niveau</a:t>
            </a:r>
          </a:p>
          <a:p>
            <a:pPr lvl="7"/>
            <a:r>
              <a:rPr lang="nl-NL" noProof="1"/>
              <a:t>JU-LEVEL8=Zwevend 3e niveau</a:t>
            </a:r>
          </a:p>
          <a:p>
            <a:pPr lvl="8"/>
            <a:r>
              <a:rPr lang="nl-NL" noProof="1"/>
              <a:t>JU-LEVEL9=Negende niveau</a:t>
            </a:r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2"/>
          </p:nvPr>
        </p:nvSpPr>
        <p:spPr bwMode="gray">
          <a:xfrm>
            <a:off x="184499" y="6021288"/>
            <a:ext cx="1704655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E6E18D78-A130-4D00-8E51-5C8A7FE4681B}" type="datetimeFigureOut">
              <a:rPr lang="nl-NL" smtClean="0"/>
              <a:t>27-10-2022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2100596" y="6021288"/>
            <a:ext cx="6263881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9983420" y="6021288"/>
            <a:ext cx="1613382" cy="25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5781CF7D-8438-4950-B1E0-518F5E6977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104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1088610" rtl="0" eaLnBrk="1" latinLnBrk="0" hangingPunct="1">
        <a:spcBef>
          <a:spcPct val="0"/>
        </a:spcBef>
        <a:buNone/>
        <a:defRPr sz="3499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31" indent="-230331" algn="l" defTabSz="1088610" rtl="0" eaLnBrk="1" latinLnBrk="0" hangingPunct="1">
        <a:spcBef>
          <a:spcPts val="0"/>
        </a:spcBef>
        <a:buFont typeface="Arial" pitchFamily="34" charset="0"/>
        <a:buChar char="•"/>
        <a:defRPr sz="2699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37529" indent="-237529" algn="l" defTabSz="1088610" rtl="0" eaLnBrk="1" latinLnBrk="0" hangingPunct="1">
        <a:spcBef>
          <a:spcPts val="0"/>
        </a:spcBef>
        <a:buClr>
          <a:schemeClr val="tx1"/>
        </a:buClr>
        <a:buFont typeface="Arial" pitchFamily="34" charset="0"/>
        <a:buChar char="•"/>
        <a:defRPr sz="2699" kern="1200">
          <a:solidFill>
            <a:schemeClr val="accent3"/>
          </a:solidFill>
          <a:latin typeface="+mn-lt"/>
          <a:ea typeface="+mn-ea"/>
          <a:cs typeface="+mn-cs"/>
        </a:defRPr>
      </a:lvl2pPr>
      <a:lvl3pPr marL="475057" indent="-237529" algn="l" defTabSz="1088610" rtl="0" eaLnBrk="1" latinLnBrk="0" hangingPunct="1">
        <a:spcBef>
          <a:spcPts val="0"/>
        </a:spcBef>
        <a:buFont typeface="Arial" pitchFamily="34" charset="0"/>
        <a:buChar char="•"/>
        <a:defRPr sz="19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088610" rtl="0" eaLnBrk="1" latinLnBrk="0" hangingPunct="1">
        <a:spcBef>
          <a:spcPts val="0"/>
        </a:spcBef>
        <a:buFont typeface="Arial" pitchFamily="34" charset="0"/>
        <a:buNone/>
        <a:defRPr sz="2399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088610" rtl="0" eaLnBrk="1" latinLnBrk="0" hangingPunct="1">
        <a:spcBef>
          <a:spcPts val="1500"/>
        </a:spcBef>
        <a:buFont typeface="Arial" pitchFamily="34" charset="0"/>
        <a:buNone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237529" indent="0" algn="l" defTabSz="1088610" rtl="0" eaLnBrk="1" latinLnBrk="0" hangingPunct="1">
        <a:spcBef>
          <a:spcPts val="0"/>
        </a:spcBef>
        <a:buFont typeface="Arial" pitchFamily="34" charset="0"/>
        <a:buNone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75057" indent="0" algn="l" defTabSz="1088610" rtl="0" eaLnBrk="1" latinLnBrk="0" hangingPunct="1">
        <a:spcBef>
          <a:spcPts val="0"/>
        </a:spcBef>
        <a:buFont typeface="Arial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712586" indent="0" algn="l" defTabSz="1088610" rtl="0" eaLnBrk="1" latinLnBrk="0" hangingPunct="1">
        <a:spcBef>
          <a:spcPts val="0"/>
        </a:spcBef>
        <a:buFont typeface="Arial" pitchFamily="34" charset="0"/>
        <a:buNone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1088610" rtl="0" eaLnBrk="1" latinLnBrk="0" hangingPunct="1">
        <a:spcBef>
          <a:spcPts val="0"/>
        </a:spcBef>
        <a:buFont typeface="Arial" pitchFamily="34" charset="0"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06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610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916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222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526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831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137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442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1229991-28F7-4DDB-930E-56E7DA4970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9319" y="3100329"/>
            <a:ext cx="11330718" cy="1908089"/>
          </a:xfrm>
        </p:spPr>
        <p:txBody>
          <a:bodyPr/>
          <a:lstStyle/>
          <a:p>
            <a:r>
              <a:rPr lang="nl-NL" sz="4400" dirty="0"/>
              <a:t>P6 - Les 2 &amp; 3 Groepsdynamica</a:t>
            </a:r>
            <a:br>
              <a:rPr lang="nl-NL" sz="4400" dirty="0"/>
            </a:br>
            <a:r>
              <a:rPr lang="nl-NL" sz="4400" dirty="0">
                <a:solidFill>
                  <a:schemeClr val="tx1"/>
                </a:solidFill>
              </a:rPr>
              <a:t>Groepsvorming &amp; indeling van groepen</a:t>
            </a:r>
            <a:br>
              <a:rPr lang="nl-NL" sz="4400" dirty="0">
                <a:solidFill>
                  <a:schemeClr val="tx1"/>
                </a:solidFill>
              </a:rPr>
            </a:br>
            <a:endParaRPr lang="nl-NL" sz="44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997223B-818F-4A06-9AAF-F0CEC5252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250" y="30002"/>
            <a:ext cx="7813750" cy="263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20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39868-D0D4-4EDE-B935-45C93C42F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681" y="388177"/>
            <a:ext cx="9705869" cy="1325563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rgbClr val="1DAEEC"/>
                </a:solidFill>
                <a:latin typeface="Arial"/>
                <a:cs typeface="Arial"/>
              </a:rPr>
              <a:t>h</a:t>
            </a:r>
            <a:r>
              <a:rPr lang="nl-NL" sz="3200" dirty="0">
                <a:solidFill>
                  <a:srgbClr val="1DAEEC"/>
                </a:solidFill>
                <a:latin typeface="Arial"/>
                <a:cs typeface="Arial"/>
              </a:rPr>
              <a:t>omogeen - heterogeen</a:t>
            </a:r>
            <a:endParaRPr lang="nl-NL" dirty="0"/>
          </a:p>
        </p:txBody>
      </p:sp>
      <p:pic>
        <p:nvPicPr>
          <p:cNvPr id="3" name="Afbeelding 5">
            <a:extLst>
              <a:ext uri="{FF2B5EF4-FFF2-40B4-BE49-F238E27FC236}">
                <a16:creationId xmlns:a16="http://schemas.microsoft.com/office/drawing/2014/main" id="{4DD97A23-10F4-400F-8F25-5BF6C0F38A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846" b="-855"/>
          <a:stretch/>
        </p:blipFill>
        <p:spPr>
          <a:xfrm>
            <a:off x="6970738" y="244677"/>
            <a:ext cx="798465" cy="105290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C48DA9E-6713-430E-B44C-6061EE45B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410" r="-513" b="-855"/>
          <a:stretch/>
        </p:blipFill>
        <p:spPr>
          <a:xfrm>
            <a:off x="3421630" y="112582"/>
            <a:ext cx="762979" cy="105290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1C9513D-25BA-AA4C-8AF0-07988B844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930" y="1957387"/>
            <a:ext cx="8058152" cy="402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19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39868-D0D4-4EDE-B935-45C93C42F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930" y="365125"/>
            <a:ext cx="9705869" cy="1325563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rgbClr val="1DAE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Theorie – in-</a:t>
            </a:r>
            <a:r>
              <a:rPr lang="nl-NL" sz="3200" b="1" dirty="0" err="1">
                <a:solidFill>
                  <a:srgbClr val="1DAE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nl-NL" sz="3200" b="1" dirty="0">
                <a:solidFill>
                  <a:srgbClr val="1DAE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out-</a:t>
            </a:r>
            <a:r>
              <a:rPr lang="nl-NL" sz="3200" b="1" dirty="0" err="1">
                <a:solidFill>
                  <a:srgbClr val="1DAE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nl-NL" sz="3200" b="1" dirty="0">
                <a:solidFill>
                  <a:srgbClr val="1DAE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A7A3F67-0CEB-4FE1-88F0-79F2925DD61E}"/>
              </a:ext>
            </a:extLst>
          </p:cNvPr>
          <p:cNvSpPr/>
          <p:nvPr/>
        </p:nvSpPr>
        <p:spPr>
          <a:xfrm>
            <a:off x="1766644" y="5861830"/>
            <a:ext cx="4823209" cy="474523"/>
          </a:xfrm>
          <a:prstGeom prst="rect">
            <a:avLst/>
          </a:prstGeom>
          <a:solidFill>
            <a:srgbClr val="1DAEEC"/>
          </a:solidFill>
          <a:ln>
            <a:solidFill>
              <a:srgbClr val="1DAE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Wanneer groeit groepscohesie? 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55162F67-D523-43D7-A4D0-AF7F2762D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221318"/>
              </p:ext>
            </p:extLst>
          </p:nvPr>
        </p:nvGraphicFramePr>
        <p:xfrm>
          <a:off x="1468660" y="2078582"/>
          <a:ext cx="4766294" cy="3087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6294">
                  <a:extLst>
                    <a:ext uri="{9D8B030D-6E8A-4147-A177-3AD203B41FA5}">
                      <a16:colId xmlns:a16="http://schemas.microsoft.com/office/drawing/2014/main" val="10211289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nl-NL" sz="2000" b="1" dirty="0">
                          <a:latin typeface="+mn-lt"/>
                          <a:cs typeface="Arial" panose="020B0604020202020204" pitchFamily="34" charset="0"/>
                        </a:rPr>
                        <a:t>In-Group = wij-groep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376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000" dirty="0">
                          <a:latin typeface="+mn-lt"/>
                          <a:cs typeface="Arial" panose="020B0604020202020204" pitchFamily="34" charset="0"/>
                        </a:rPr>
                        <a:t>Wij- gevoel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247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886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>
                          <a:latin typeface="+mn-lt"/>
                          <a:cs typeface="Arial" panose="020B0604020202020204" pitchFamily="34" charset="0"/>
                        </a:rPr>
                        <a:t>Mate van onderlinge samenhang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016226"/>
                  </a:ext>
                </a:extLst>
              </a:tr>
              <a:tr h="2042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2000" dirty="0">
                          <a:latin typeface="+mn-lt"/>
                        </a:rPr>
                        <a:t>Groepscohesie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220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886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1" dirty="0">
                          <a:latin typeface="+mn-lt"/>
                          <a:cs typeface="Arial" panose="020B0604020202020204" pitchFamily="34" charset="0"/>
                        </a:rPr>
                        <a:t>Voorbeeld</a:t>
                      </a:r>
                      <a:r>
                        <a:rPr lang="nl-NL" sz="2000" dirty="0">
                          <a:latin typeface="+mn-lt"/>
                          <a:cs typeface="Arial" panose="020B0604020202020204" pitchFamily="34" charset="0"/>
                        </a:rPr>
                        <a:t>:</a:t>
                      </a:r>
                      <a:br>
                        <a:rPr lang="nl-NL" sz="2000" dirty="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nl-NL" sz="2000" dirty="0">
                          <a:latin typeface="+mn-lt"/>
                          <a:cs typeface="Arial" panose="020B0604020202020204" pitchFamily="34" charset="0"/>
                        </a:rPr>
                        <a:t>kan zo klein als gezin en zo groot als een volk</a:t>
                      </a:r>
                    </a:p>
                    <a:p>
                      <a:endParaRPr lang="nl-NL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329459"/>
                  </a:ext>
                </a:extLst>
              </a:tr>
            </a:tbl>
          </a:graphicData>
        </a:graphic>
      </p:graphicFrame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A37AD5B7-CDDD-4550-895B-438C7EAF40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148277"/>
              </p:ext>
            </p:extLst>
          </p:nvPr>
        </p:nvGraphicFramePr>
        <p:xfrm>
          <a:off x="6331644" y="2078582"/>
          <a:ext cx="5547873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7873">
                  <a:extLst>
                    <a:ext uri="{9D8B030D-6E8A-4147-A177-3AD203B41FA5}">
                      <a16:colId xmlns:a16="http://schemas.microsoft.com/office/drawing/2014/main" val="10211289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nl-NL" sz="2000" b="1" dirty="0">
                          <a:latin typeface="+mn-lt"/>
                          <a:cs typeface="Arial" panose="020B0604020202020204" pitchFamily="34" charset="0"/>
                        </a:rPr>
                        <a:t>Out-Group = zij-groep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376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Iedereen die door een in-</a:t>
                      </a:r>
                      <a:r>
                        <a:rPr lang="nl-NL" sz="200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</a:t>
                      </a:r>
                      <a:r>
                        <a:rPr lang="nl-NL" sz="2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is uitgesloten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247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endParaRPr lang="nl-NL" sz="2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016226"/>
                  </a:ext>
                </a:extLst>
              </a:tr>
              <a:tr h="2042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NL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220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NL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87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NL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077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NL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729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886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329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933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39868-D0D4-4EDE-B935-45C93C42F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681" y="388177"/>
            <a:ext cx="9705869" cy="1325563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rgbClr val="1DAEEC"/>
                </a:solidFill>
                <a:latin typeface="Arial"/>
                <a:cs typeface="Arial"/>
              </a:rPr>
              <a:t>In-</a:t>
            </a:r>
            <a:r>
              <a:rPr lang="nl-NL" sz="3200" b="1" dirty="0" err="1">
                <a:solidFill>
                  <a:srgbClr val="1DAEEC"/>
                </a:solidFill>
                <a:latin typeface="Arial"/>
                <a:cs typeface="Arial"/>
              </a:rPr>
              <a:t>group</a:t>
            </a:r>
            <a:r>
              <a:rPr lang="nl-NL" sz="3200" b="1" dirty="0">
                <a:solidFill>
                  <a:srgbClr val="1DAEEC"/>
                </a:solidFill>
                <a:latin typeface="Arial"/>
                <a:cs typeface="Arial"/>
              </a:rPr>
              <a:t> – out-</a:t>
            </a:r>
            <a:r>
              <a:rPr lang="nl-NL" sz="3200" b="1" dirty="0" err="1">
                <a:solidFill>
                  <a:srgbClr val="1DAEEC"/>
                </a:solidFill>
                <a:latin typeface="Arial"/>
                <a:cs typeface="Arial"/>
              </a:rPr>
              <a:t>group</a:t>
            </a:r>
            <a:endParaRPr lang="nl-NL" dirty="0"/>
          </a:p>
        </p:txBody>
      </p:sp>
      <p:pic>
        <p:nvPicPr>
          <p:cNvPr id="3" name="Afbeelding 5">
            <a:extLst>
              <a:ext uri="{FF2B5EF4-FFF2-40B4-BE49-F238E27FC236}">
                <a16:creationId xmlns:a16="http://schemas.microsoft.com/office/drawing/2014/main" id="{4DD97A23-10F4-400F-8F25-5BF6C0F38A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846" b="-855"/>
          <a:stretch/>
        </p:blipFill>
        <p:spPr>
          <a:xfrm>
            <a:off x="6970738" y="244677"/>
            <a:ext cx="798465" cy="105290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C48DA9E-6713-430E-B44C-6061EE45B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410" r="-513" b="-855"/>
          <a:stretch/>
        </p:blipFill>
        <p:spPr>
          <a:xfrm>
            <a:off x="3421630" y="112582"/>
            <a:ext cx="762979" cy="105290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8403737-D876-4B52-A430-D052A2626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857" y="2244525"/>
            <a:ext cx="6170724" cy="347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13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39868-D0D4-4EDE-B935-45C93C42F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930" y="365125"/>
            <a:ext cx="9705869" cy="1325563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rgbClr val="1DAE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Theorie – gesloten groep en open groep</a:t>
            </a:r>
            <a:endParaRPr lang="nl-NL" dirty="0"/>
          </a:p>
        </p:txBody>
      </p:sp>
      <p:graphicFrame>
        <p:nvGraphicFramePr>
          <p:cNvPr id="9" name="Tabel 4">
            <a:extLst>
              <a:ext uri="{FF2B5EF4-FFF2-40B4-BE49-F238E27FC236}">
                <a16:creationId xmlns:a16="http://schemas.microsoft.com/office/drawing/2014/main" id="{B7986C47-D7AD-4508-B9AB-A7F9F2307D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463545"/>
              </p:ext>
            </p:extLst>
          </p:nvPr>
        </p:nvGraphicFramePr>
        <p:xfrm>
          <a:off x="1689344" y="2047298"/>
          <a:ext cx="4811520" cy="3749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51110">
                  <a:extLst>
                    <a:ext uri="{9D8B030D-6E8A-4147-A177-3AD203B41FA5}">
                      <a16:colId xmlns:a16="http://schemas.microsoft.com/office/drawing/2014/main" val="2910133840"/>
                    </a:ext>
                  </a:extLst>
                </a:gridCol>
                <a:gridCol w="860410">
                  <a:extLst>
                    <a:ext uri="{9D8B030D-6E8A-4147-A177-3AD203B41FA5}">
                      <a16:colId xmlns:a16="http://schemas.microsoft.com/office/drawing/2014/main" val="29968630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Gesloten groep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5266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Groepsleden bevestigen elkaar in normen en waarden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7085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Ideeën worden kritisch bekeken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359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Nieuwkomers worden niet automatisch toegelaten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5771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387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b="1" dirty="0"/>
                        <a:t>Voorbeeld:</a:t>
                      </a:r>
                      <a:br>
                        <a:rPr lang="nl-NL" dirty="0"/>
                      </a:br>
                      <a:r>
                        <a:rPr lang="nl-NL" dirty="0"/>
                        <a:t>klassen, cursussen en studentgroepen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1783162"/>
                  </a:ext>
                </a:extLst>
              </a:tr>
            </a:tbl>
          </a:graphicData>
        </a:graphic>
      </p:graphicFrame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6A040069-208B-460C-BEEE-D8BCA562BC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54711"/>
              </p:ext>
            </p:extLst>
          </p:nvPr>
        </p:nvGraphicFramePr>
        <p:xfrm>
          <a:off x="6246627" y="2037906"/>
          <a:ext cx="3957770" cy="3758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7770">
                  <a:extLst>
                    <a:ext uri="{9D8B030D-6E8A-4147-A177-3AD203B41FA5}">
                      <a16:colId xmlns:a16="http://schemas.microsoft.com/office/drawing/2014/main" val="4077013306"/>
                    </a:ext>
                  </a:extLst>
                </a:gridCol>
              </a:tblGrid>
              <a:tr h="420872">
                <a:tc>
                  <a:txBody>
                    <a:bodyPr/>
                    <a:lstStyle/>
                    <a:p>
                      <a:pPr rtl="0" fontAlgn="base"/>
                      <a:r>
                        <a:rPr lang="nl-NL" dirty="0">
                          <a:effectLst/>
                        </a:rPr>
                        <a:t>Open groep​</a:t>
                      </a:r>
                      <a:endParaRPr lang="nl-NL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209567"/>
                  </a:ext>
                </a:extLst>
              </a:tr>
              <a:tr h="318916">
                <a:tc>
                  <a:txBody>
                    <a:bodyPr/>
                    <a:lstStyle/>
                    <a:p>
                      <a:pPr rtl="0" fontAlgn="base"/>
                      <a:r>
                        <a:rPr lang="nl-NL" dirty="0">
                          <a:effectLst/>
                        </a:rPr>
                        <a:t>Laat gemakkelijk andere mensen toe​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522368"/>
                  </a:ext>
                </a:extLst>
              </a:tr>
              <a:tr h="318916">
                <a:tc>
                  <a:txBody>
                    <a:bodyPr/>
                    <a:lstStyle/>
                    <a:p>
                      <a:pPr rtl="0" fontAlgn="base"/>
                      <a:r>
                        <a:rPr lang="nl-NL" dirty="0">
                          <a:effectLst/>
                        </a:rPr>
                        <a:t>Verwelkomt invloeden van buitenaf​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874021"/>
                  </a:ext>
                </a:extLst>
              </a:tr>
              <a:tr h="318916">
                <a:tc>
                  <a:txBody>
                    <a:bodyPr/>
                    <a:lstStyle/>
                    <a:p>
                      <a:pPr rtl="0" fontAlgn="base"/>
                      <a:r>
                        <a:rPr lang="nl-NL" dirty="0">
                          <a:effectLst/>
                        </a:rPr>
                        <a:t>Groepsleden komen en gaan 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251007"/>
                  </a:ext>
                </a:extLst>
              </a:tr>
              <a:tr h="318916">
                <a:tc>
                  <a:txBody>
                    <a:bodyPr/>
                    <a:lstStyle/>
                    <a:p>
                      <a:pPr rtl="0" fontAlgn="auto"/>
                      <a:r>
                        <a:rPr lang="nl-NL" dirty="0">
                          <a:effectLst/>
                        </a:rPr>
                        <a:t>​</a:t>
                      </a:r>
                      <a:endParaRPr lang="nl-NL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659963"/>
                  </a:ext>
                </a:extLst>
              </a:tr>
              <a:tr h="318916">
                <a:tc>
                  <a:txBody>
                    <a:bodyPr/>
                    <a:lstStyle/>
                    <a:p>
                      <a:pPr rtl="0" fontAlgn="base"/>
                      <a:r>
                        <a:rPr lang="nl-NL" b="1" dirty="0">
                          <a:effectLst/>
                        </a:rPr>
                        <a:t>Voorbeeld:​</a:t>
                      </a:r>
                      <a:br>
                        <a:rPr lang="nl-NL" dirty="0">
                          <a:effectLst/>
                        </a:rPr>
                      </a:br>
                      <a:r>
                        <a:rPr lang="nl-NL" dirty="0">
                          <a:effectLst/>
                        </a:rPr>
                        <a:t>scholen en online forums</a:t>
                      </a:r>
                      <a:endParaRPr lang="nl-NL" dirty="0"/>
                    </a:p>
                    <a:p>
                      <a:pPr lvl="0">
                        <a:buNone/>
                      </a:pPr>
                      <a:r>
                        <a:rPr lang="nl-NL" dirty="0">
                          <a:effectLst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361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9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39868-D0D4-4EDE-B935-45C93C42F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688" y="661239"/>
            <a:ext cx="9705869" cy="1325563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rgbClr val="1DAEEC"/>
                </a:solidFill>
                <a:latin typeface="Arial"/>
                <a:cs typeface="Arial"/>
              </a:rPr>
              <a:t>Open of gesloten groep ? </a:t>
            </a:r>
            <a:endParaRPr lang="nl-NL" dirty="0"/>
          </a:p>
        </p:txBody>
      </p:sp>
      <p:pic>
        <p:nvPicPr>
          <p:cNvPr id="3" name="Afbeelding 5">
            <a:extLst>
              <a:ext uri="{FF2B5EF4-FFF2-40B4-BE49-F238E27FC236}">
                <a16:creationId xmlns:a16="http://schemas.microsoft.com/office/drawing/2014/main" id="{51C838A1-1E50-415D-8B7C-79AC1128AB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846" b="-855"/>
          <a:stretch/>
        </p:blipFill>
        <p:spPr>
          <a:xfrm>
            <a:off x="4142337" y="223610"/>
            <a:ext cx="798465" cy="105290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724102A-652D-4D37-A97D-90B2880AC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410" r="-513" b="-855"/>
          <a:stretch/>
        </p:blipFill>
        <p:spPr>
          <a:xfrm>
            <a:off x="6196788" y="177983"/>
            <a:ext cx="762979" cy="105290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FEC7D09-19CC-8944-9238-9366A1DD8E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67"/>
          <a:stretch/>
        </p:blipFill>
        <p:spPr>
          <a:xfrm>
            <a:off x="2435073" y="2357447"/>
            <a:ext cx="6499378" cy="336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94E205-27B2-466C-824E-241BBABB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782" y="577136"/>
            <a:ext cx="8151101" cy="1143000"/>
          </a:xfrm>
        </p:spPr>
        <p:txBody>
          <a:bodyPr/>
          <a:lstStyle/>
          <a:p>
            <a:r>
              <a:rPr lang="nl-NL" dirty="0"/>
              <a:t>Opdracht 2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9757115-D2B1-4E80-9BF2-498229734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85242" y="2029307"/>
            <a:ext cx="8510203" cy="4351338"/>
          </a:xfrm>
        </p:spPr>
        <p:txBody>
          <a:bodyPr/>
          <a:lstStyle/>
          <a:p>
            <a:r>
              <a:rPr lang="nl-NL" dirty="0"/>
              <a:t>Typeer de groepen waar jij onderdeel van bent aan de hand van de kenmerken die je zojuist hebt geleerd.</a:t>
            </a:r>
          </a:p>
        </p:txBody>
      </p:sp>
    </p:spTree>
    <p:extLst>
      <p:ext uri="{BB962C8B-B14F-4D97-AF65-F5344CB8AC3E}">
        <p14:creationId xmlns:p14="http://schemas.microsoft.com/office/powerpoint/2010/main" val="2605778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2B27E48-711F-504B-BAC4-0DC08B683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005" y="3284906"/>
            <a:ext cx="1178785" cy="104155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6FF4EAE-DF7A-044F-827B-E7F748D8E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619" y="3049630"/>
            <a:ext cx="1432169" cy="161807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0DFEC68-9391-6D48-BD60-42E3B2B1F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Analyse van de klas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62BA4D-94DD-E14A-B4BD-21D39C20F1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43602" y="2697536"/>
            <a:ext cx="4411916" cy="250774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nl-NL" dirty="0" err="1"/>
              <a:t>Ingroup</a:t>
            </a:r>
            <a:endParaRPr lang="nl-NL" dirty="0"/>
          </a:p>
          <a:p>
            <a:r>
              <a:rPr lang="nl-NL" dirty="0"/>
              <a:t>Homogeen</a:t>
            </a:r>
          </a:p>
          <a:p>
            <a:r>
              <a:rPr lang="nl-NL" dirty="0"/>
              <a:t>Formeel </a:t>
            </a:r>
          </a:p>
          <a:p>
            <a:r>
              <a:rPr lang="nl-NL" dirty="0"/>
              <a:t>Primair</a:t>
            </a:r>
          </a:p>
          <a:p>
            <a:r>
              <a:rPr lang="nl-NL" dirty="0"/>
              <a:t>Gesloten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90A30DC-072D-D74E-B190-79F2AF88B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4822" y="2697536"/>
            <a:ext cx="4846704" cy="250774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nl-NL" dirty="0" err="1"/>
              <a:t>Outgroup</a:t>
            </a:r>
            <a:endParaRPr lang="nl-NL" dirty="0"/>
          </a:p>
          <a:p>
            <a:r>
              <a:rPr lang="nl-NL" dirty="0"/>
              <a:t>Heterogeen</a:t>
            </a:r>
          </a:p>
          <a:p>
            <a:r>
              <a:rPr lang="nl-NL" dirty="0"/>
              <a:t>Informeel</a:t>
            </a:r>
          </a:p>
          <a:p>
            <a:r>
              <a:rPr lang="nl-NL" dirty="0"/>
              <a:t>Secundair</a:t>
            </a:r>
          </a:p>
          <a:p>
            <a:r>
              <a:rPr lang="nl-NL" dirty="0"/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2020448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39868-D0D4-4EDE-B935-45C93C42F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930" y="365125"/>
            <a:ext cx="9705869" cy="1325563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rgbClr val="1DAE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Evalueren en reflecteren 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A7FCB2-D2DB-49FB-9C48-24035A936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47930" y="1825625"/>
            <a:ext cx="818679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C91F277-0BC8-4381-9AB2-E4064F7EEA66}"/>
              </a:ext>
            </a:extLst>
          </p:cNvPr>
          <p:cNvSpPr txBox="1"/>
          <p:nvPr/>
        </p:nvSpPr>
        <p:spPr>
          <a:xfrm>
            <a:off x="815654" y="2373539"/>
            <a:ext cx="7379976" cy="2665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nl-NL" sz="1800" dirty="0">
                <a:latin typeface="Arial"/>
                <a:cs typeface="Arial"/>
              </a:rPr>
              <a:t>Ken je de 5 fasen van groepsvorming ?</a:t>
            </a:r>
            <a:endParaRPr lang="nl-NL" dirty="0"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Weet je welke invloed je hebt op het groepsproces als professional.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Kun je de indeling van groepen benoemen a.d.h.v. de woorden:</a:t>
            </a:r>
            <a:b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800" dirty="0" err="1">
                <a:latin typeface="Arial" panose="020B0604020202020204" pitchFamily="34" charset="0"/>
                <a:cs typeface="Arial" panose="020B0604020202020204" pitchFamily="34" charset="0"/>
              </a:rPr>
              <a:t>Ingroup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nl-NL" sz="1800" dirty="0" err="1">
                <a:latin typeface="Arial" panose="020B0604020202020204" pitchFamily="34" charset="0"/>
                <a:cs typeface="Arial" panose="020B0604020202020204" pitchFamily="34" charset="0"/>
              </a:rPr>
              <a:t>outgroup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, open/gesloten, primair/secundair, formeel/informeel, homogeen/heterogeen?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F5D10FD-8C98-604E-9778-472BF10162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13"/>
          <a:stretch/>
        </p:blipFill>
        <p:spPr>
          <a:xfrm>
            <a:off x="8022774" y="0"/>
            <a:ext cx="4169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7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39868-D0D4-4EDE-B935-45C93C42F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930" y="365125"/>
            <a:ext cx="9705869" cy="1325563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rgbClr val="1DAE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 de volgende keer…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A7FCB2-D2DB-49FB-9C48-24035A936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3" y="2355823"/>
            <a:ext cx="818679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Opdrachten van deze les maak je in je eigen document</a:t>
            </a:r>
          </a:p>
          <a:p>
            <a:pPr>
              <a:lnSpc>
                <a:spcPct val="150000"/>
              </a:lnSpc>
            </a:pPr>
            <a:r>
              <a:rPr lang="nl-NL" sz="1800" dirty="0">
                <a:latin typeface="Arial"/>
                <a:cs typeface="Arial"/>
              </a:rPr>
              <a:t>Bespreek de eindopdracht met je praktijkbegeleider</a:t>
            </a:r>
          </a:p>
          <a:p>
            <a:pPr>
              <a:lnSpc>
                <a:spcPct val="150000"/>
              </a:lnSpc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Vul je begrippenlijst aan en neem de theorie </a:t>
            </a:r>
            <a:r>
              <a:rPr lang="nl-NL" sz="1800" i="1" dirty="0">
                <a:latin typeface="Arial" panose="020B0604020202020204" pitchFamily="34" charset="0"/>
                <a:cs typeface="Arial" panose="020B0604020202020204" pitchFamily="34" charset="0"/>
              </a:rPr>
              <a:t>groepsprocessen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door ter herhaling van deze les \</a:t>
            </a:r>
          </a:p>
          <a:p>
            <a:pPr>
              <a:lnSpc>
                <a:spcPct val="150000"/>
              </a:lnSpc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Kijk of je de informatie uit deze les herkent in groepen op stage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E4CB6C4-482C-4B85-9427-DA1BC52AEB28}"/>
              </a:ext>
            </a:extLst>
          </p:cNvPr>
          <p:cNvSpPr txBox="1">
            <a:spLocks/>
          </p:cNvSpPr>
          <p:nvPr/>
        </p:nvSpPr>
        <p:spPr>
          <a:xfrm>
            <a:off x="3456653" y="5514181"/>
            <a:ext cx="97058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solidFill>
                  <a:srgbClr val="1DAE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Succes!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496A14E-6DCB-FF45-A879-884AE2D12B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6" r="11176"/>
          <a:stretch/>
        </p:blipFill>
        <p:spPr>
          <a:xfrm>
            <a:off x="8022774" y="0"/>
            <a:ext cx="4169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85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ADFA49-D1A7-4C8E-A3B6-FA4DC04E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709" y="508369"/>
            <a:ext cx="8151101" cy="364468"/>
          </a:xfrm>
        </p:spPr>
        <p:txBody>
          <a:bodyPr/>
          <a:lstStyle/>
          <a:p>
            <a:r>
              <a:rPr lang="nl-NL" dirty="0"/>
              <a:t>Studiewijzer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3D216549-309F-5540-F635-B65EBFA3FD0D}"/>
              </a:ext>
            </a:extLst>
          </p:cNvPr>
          <p:cNvGraphicFramePr>
            <a:graphicFrameLocks noGrp="1"/>
          </p:cNvGraphicFramePr>
          <p:nvPr/>
        </p:nvGraphicFramePr>
        <p:xfrm>
          <a:off x="1344709" y="872837"/>
          <a:ext cx="9912485" cy="64493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50928">
                  <a:extLst>
                    <a:ext uri="{9D8B030D-6E8A-4147-A177-3AD203B41FA5}">
                      <a16:colId xmlns:a16="http://schemas.microsoft.com/office/drawing/2014/main" val="67529782"/>
                    </a:ext>
                  </a:extLst>
                </a:gridCol>
                <a:gridCol w="6661557">
                  <a:extLst>
                    <a:ext uri="{9D8B030D-6E8A-4147-A177-3AD203B41FA5}">
                      <a16:colId xmlns:a16="http://schemas.microsoft.com/office/drawing/2014/main" val="2924396044"/>
                    </a:ext>
                  </a:extLst>
                </a:gridCol>
              </a:tblGrid>
              <a:tr h="4005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Lesweek </a:t>
                      </a:r>
                      <a:endParaRPr lang="nl-NL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</a:rPr>
                        <a:t>Opdracht</a:t>
                      </a:r>
                      <a:endParaRPr lang="nl-NL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02" marR="67002" marT="0" marB="0"/>
                </a:tc>
                <a:extLst>
                  <a:ext uri="{0D108BD9-81ED-4DB2-BD59-A6C34878D82A}">
                    <a16:rowId xmlns:a16="http://schemas.microsoft.com/office/drawing/2014/main" val="3822602921"/>
                  </a:ext>
                </a:extLst>
              </a:tr>
              <a:tr h="7856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solidFill>
                            <a:srgbClr val="002060"/>
                          </a:solidFill>
                          <a:effectLst/>
                        </a:rPr>
                        <a:t>SW 1: 09 nov</a:t>
                      </a:r>
                      <a:endParaRPr lang="nl-NL" sz="1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rgbClr val="002060"/>
                          </a:solidFill>
                          <a:effectLst/>
                        </a:rPr>
                        <a:t>Introductie groepsdynamica MZ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nl-N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02" marR="67002" marT="0" marB="0"/>
                </a:tc>
                <a:extLst>
                  <a:ext uri="{0D108BD9-81ED-4DB2-BD59-A6C34878D82A}">
                    <a16:rowId xmlns:a16="http://schemas.microsoft.com/office/drawing/2014/main" val="1560656440"/>
                  </a:ext>
                </a:extLst>
              </a:tr>
              <a:tr h="7856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solidFill>
                            <a:srgbClr val="002060"/>
                          </a:solidFill>
                          <a:effectLst/>
                        </a:rPr>
                        <a:t>SW 2: 16 nov</a:t>
                      </a:r>
                      <a:endParaRPr lang="nl-NL" sz="1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rgbClr val="002060"/>
                          </a:solidFill>
                          <a:effectLst/>
                        </a:rPr>
                        <a:t>Groepsvorming, indelingen van groepen (deel 1)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nl-NL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02" marR="67002" marT="0" marB="0"/>
                </a:tc>
                <a:extLst>
                  <a:ext uri="{0D108BD9-81ED-4DB2-BD59-A6C34878D82A}">
                    <a16:rowId xmlns:a16="http://schemas.microsoft.com/office/drawing/2014/main" val="1018071158"/>
                  </a:ext>
                </a:extLst>
              </a:tr>
              <a:tr h="7856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</a:rPr>
                        <a:t>SW 3: 23 nov</a:t>
                      </a:r>
                      <a:endParaRPr lang="nl-NL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marL="0" marR="0" lvl="0" indent="0" algn="l" defTabSz="108861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>
                          <a:solidFill>
                            <a:srgbClr val="FF0000"/>
                          </a:solidFill>
                          <a:effectLst/>
                        </a:rPr>
                        <a:t>Groepsvorming, indelingen van groepen (deel 2)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NL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02" marR="67002" marT="0" marB="0"/>
                </a:tc>
                <a:extLst>
                  <a:ext uri="{0D108BD9-81ED-4DB2-BD59-A6C34878D82A}">
                    <a16:rowId xmlns:a16="http://schemas.microsoft.com/office/drawing/2014/main" val="3630239587"/>
                  </a:ext>
                </a:extLst>
              </a:tr>
              <a:tr h="7856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SW 4: 30 nov</a:t>
                      </a:r>
                      <a:endParaRPr lang="nl-NL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marL="0" marR="0" lvl="0" indent="0" algn="l" defTabSz="108861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>
                          <a:effectLst/>
                        </a:rPr>
                        <a:t> Kenmerken en belang van groepen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NL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02" marR="67002" marT="0" marB="0"/>
                </a:tc>
                <a:extLst>
                  <a:ext uri="{0D108BD9-81ED-4DB2-BD59-A6C34878D82A}">
                    <a16:rowId xmlns:a16="http://schemas.microsoft.com/office/drawing/2014/main" val="2678107821"/>
                  </a:ext>
                </a:extLst>
              </a:tr>
              <a:tr h="7856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SW 5: 7 dec</a:t>
                      </a:r>
                      <a:endParaRPr lang="nl-NL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marL="0" marR="0" lvl="0" indent="0" algn="l" defTabSz="108861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>
                          <a:effectLst/>
                        </a:rPr>
                        <a:t> Rollen in een groep en groepsnormen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NL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02" marR="67002" marT="0" marB="0"/>
                </a:tc>
                <a:extLst>
                  <a:ext uri="{0D108BD9-81ED-4DB2-BD59-A6C34878D82A}">
                    <a16:rowId xmlns:a16="http://schemas.microsoft.com/office/drawing/2014/main" val="974801918"/>
                  </a:ext>
                </a:extLst>
              </a:tr>
              <a:tr h="7856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SW 6: 14 dec</a:t>
                      </a:r>
                      <a:endParaRPr lang="nl-NL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marL="0" marR="0" lvl="0" indent="0" algn="l" defTabSz="108861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>
                          <a:effectLst/>
                        </a:rPr>
                        <a:t> Groepsdruk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NL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02" marR="67002" marT="0" marB="0"/>
                </a:tc>
                <a:extLst>
                  <a:ext uri="{0D108BD9-81ED-4DB2-BD59-A6C34878D82A}">
                    <a16:rowId xmlns:a16="http://schemas.microsoft.com/office/drawing/2014/main" val="3130172659"/>
                  </a:ext>
                </a:extLst>
              </a:tr>
              <a:tr h="5450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SW 7: 21 dec</a:t>
                      </a:r>
                      <a:endParaRPr lang="nl-NL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marL="0" marR="0" lvl="0" indent="0" algn="l" defTabSz="108861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>
                          <a:effectLst/>
                        </a:rPr>
                        <a:t>Begrippenlijst en werken aan eindopdracht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NL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02" marR="67002" marT="0" marB="0"/>
                </a:tc>
                <a:extLst>
                  <a:ext uri="{0D108BD9-81ED-4DB2-BD59-A6C34878D82A}">
                    <a16:rowId xmlns:a16="http://schemas.microsoft.com/office/drawing/2014/main" val="867467484"/>
                  </a:ext>
                </a:extLst>
              </a:tr>
              <a:tr h="3254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>
                          <a:effectLst/>
                        </a:rPr>
                        <a:t>SW 8: 11 jan</a:t>
                      </a:r>
                      <a:endParaRPr lang="nl-NL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02" marR="67002" marT="0" marB="0"/>
                </a:tc>
                <a:tc>
                  <a:txBody>
                    <a:bodyPr/>
                    <a:lstStyle/>
                    <a:p>
                      <a:pPr marL="0" marR="0" lvl="0" indent="0" algn="l" defTabSz="108861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>
                          <a:effectLst/>
                        </a:rPr>
                        <a:t>Samenvatting en herhaling</a:t>
                      </a:r>
                      <a:endParaRPr lang="nl-NL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NL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02" marR="67002" marT="0" marB="0"/>
                </a:tc>
                <a:extLst>
                  <a:ext uri="{0D108BD9-81ED-4DB2-BD59-A6C34878D82A}">
                    <a16:rowId xmlns:a16="http://schemas.microsoft.com/office/drawing/2014/main" val="520437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1705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39868-D0D4-4EDE-B935-45C93C42F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376815"/>
            <a:ext cx="9405582" cy="13113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Opdracht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1 </a:t>
            </a: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Groepsvorming</a:t>
            </a:r>
            <a:endParaRPr lang="en-US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A7FCB2-D2DB-49FB-9C48-24035A936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5544" y="1768511"/>
            <a:ext cx="2728488" cy="4712676"/>
          </a:xfrm>
          <a:solidFill>
            <a:schemeClr val="accent5">
              <a:lumMod val="25000"/>
            </a:schemeClr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dirty="0">
                <a:solidFill>
                  <a:schemeClr val="bg1"/>
                </a:solidFill>
                <a:highlight>
                  <a:srgbClr val="1DAEEC"/>
                </a:highlight>
              </a:rPr>
              <a:t>1. Forming  </a:t>
            </a:r>
          </a:p>
          <a:p>
            <a:pPr marL="0"/>
            <a:endParaRPr lang="en-US" dirty="0">
              <a:solidFill>
                <a:schemeClr val="bg1"/>
              </a:solidFill>
              <a:highlight>
                <a:srgbClr val="1DAEEC"/>
              </a:highlight>
            </a:endParaRPr>
          </a:p>
          <a:p>
            <a:pPr marL="0"/>
            <a:r>
              <a:rPr lang="en-US" dirty="0">
                <a:solidFill>
                  <a:schemeClr val="bg1"/>
                </a:solidFill>
                <a:highlight>
                  <a:srgbClr val="000080"/>
                </a:highlight>
              </a:rPr>
              <a:t>2. Storming</a:t>
            </a:r>
          </a:p>
          <a:p>
            <a:pPr marL="0"/>
            <a:endParaRPr lang="en-US" dirty="0">
              <a:solidFill>
                <a:schemeClr val="bg1"/>
              </a:solidFill>
              <a:highlight>
                <a:srgbClr val="000080"/>
              </a:highlight>
            </a:endParaRPr>
          </a:p>
          <a:p>
            <a:pPr marL="0"/>
            <a:r>
              <a:rPr lang="en-US" dirty="0">
                <a:solidFill>
                  <a:schemeClr val="bg1"/>
                </a:solidFill>
                <a:highlight>
                  <a:srgbClr val="008080"/>
                </a:highlight>
              </a:rPr>
              <a:t>3. Norming</a:t>
            </a:r>
          </a:p>
          <a:p>
            <a:pPr marL="0"/>
            <a:endParaRPr lang="en-US" dirty="0">
              <a:solidFill>
                <a:schemeClr val="bg1"/>
              </a:solidFill>
              <a:highlight>
                <a:srgbClr val="008080"/>
              </a:highlight>
            </a:endParaRPr>
          </a:p>
          <a:p>
            <a:pPr marL="0"/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4. Performing</a:t>
            </a:r>
          </a:p>
          <a:p>
            <a:pPr marL="0"/>
            <a:endParaRPr lang="en-US" dirty="0">
              <a:solidFill>
                <a:schemeClr val="bg1"/>
              </a:solidFill>
              <a:highlight>
                <a:srgbClr val="008000"/>
              </a:highlight>
            </a:endParaRPr>
          </a:p>
          <a:p>
            <a:pPr marL="0"/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5. Adjourning 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2F9ED7E0-AD0F-FA41-B82A-118D1B7FE071}"/>
              </a:ext>
            </a:extLst>
          </p:cNvPr>
          <p:cNvSpPr txBox="1">
            <a:spLocks/>
          </p:cNvSpPr>
          <p:nvPr/>
        </p:nvSpPr>
        <p:spPr bwMode="gray">
          <a:xfrm>
            <a:off x="3904735" y="1949179"/>
            <a:ext cx="7606908" cy="453200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30331" indent="-230331" algn="l" defTabSz="108861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699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7529" indent="-237529" algn="l" defTabSz="1088610" rtl="0" eaLnBrk="1" latinLnBrk="0" hangingPunct="1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•"/>
              <a:defRPr sz="2699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475057" indent="-237529" algn="l" defTabSz="108861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610" rtl="0" eaLnBrk="1" latinLnBrk="0" hangingPunct="1">
              <a:spcBef>
                <a:spcPts val="0"/>
              </a:spcBef>
              <a:buFont typeface="Arial" pitchFamily="34" charset="0"/>
              <a:buNone/>
              <a:defRPr sz="23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8610" rtl="0" eaLnBrk="1" latinLnBrk="0" hangingPunct="1">
              <a:spcBef>
                <a:spcPts val="1500"/>
              </a:spcBef>
              <a:buFont typeface="Arial" pitchFamily="34" charset="0"/>
              <a:buNone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529" indent="0" algn="l" defTabSz="1088610" rtl="0" eaLnBrk="1" latinLnBrk="0" hangingPunct="1">
              <a:spcBef>
                <a:spcPts val="0"/>
              </a:spcBef>
              <a:buFont typeface="Arial" pitchFamily="34" charset="0"/>
              <a:buNone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057" indent="0" algn="l" defTabSz="1088610" rtl="0" eaLnBrk="1" latinLnBrk="0" hangingPunct="1">
              <a:spcBef>
                <a:spcPts val="0"/>
              </a:spcBef>
              <a:buFont typeface="Arial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2586" indent="0" algn="l" defTabSz="1088610" rtl="0" eaLnBrk="1" latinLnBrk="0" hangingPunct="1">
              <a:spcBef>
                <a:spcPts val="0"/>
              </a:spcBef>
              <a:buFont typeface="Arial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1088610" rtl="0" eaLnBrk="1" latinLnBrk="0" hangingPunct="1">
              <a:spcBef>
                <a:spcPts val="0"/>
              </a:spcBef>
              <a:buFont typeface="Arial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50000"/>
              </a:lnSpc>
              <a:buNone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Beschrijf wat jij  kan doen als MZ professional om positieve invloed te hebben in deze 5 fasen van groepsvorming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10 min in stilte voor jezelf bedenken &gt; dan nabespreken</a:t>
            </a:r>
          </a:p>
          <a:p>
            <a:pPr marL="0" lvl="0" indent="0">
              <a:lnSpc>
                <a:spcPct val="150000"/>
              </a:lnSpc>
              <a:buNone/>
            </a:pPr>
            <a:endParaRPr lang="nl-N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40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BD542C-615A-46CA-8452-250558962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1DAEEC"/>
                </a:solidFill>
              </a:rPr>
              <a:t>Indeling van groepen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DF9E21-FE7E-4015-A368-B235B68E4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8393" y="1825625"/>
            <a:ext cx="6878155" cy="4406126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Op basis waarvan kun je groepen indelen?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Voorbeelden: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Sociale afstand/relatie</a:t>
            </a:r>
          </a:p>
          <a:p>
            <a:pPr marL="0" indent="0">
              <a:buNone/>
            </a:pPr>
            <a:r>
              <a:rPr lang="nl-NL" dirty="0"/>
              <a:t>Regels en afspraken</a:t>
            </a:r>
          </a:p>
          <a:p>
            <a:pPr marL="0" indent="0">
              <a:buNone/>
            </a:pPr>
            <a:r>
              <a:rPr lang="nl-NL" dirty="0"/>
              <a:t>Diversiteit</a:t>
            </a:r>
          </a:p>
          <a:p>
            <a:pPr marL="0" indent="0">
              <a:buNone/>
            </a:pPr>
            <a:r>
              <a:rPr lang="nl-NL" dirty="0"/>
              <a:t>Onderlinge samenhang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66C1AC7-46F1-4636-A022-8438C949D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243" y="2121222"/>
            <a:ext cx="3422301" cy="341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39868-D0D4-4EDE-B935-45C93C42F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930" y="365125"/>
            <a:ext cx="9705869" cy="1325563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rgbClr val="1DAE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Theorie – primaire en secundaire groep </a:t>
            </a:r>
            <a:endParaRPr lang="nl-NL" dirty="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EA0A851C-9BF1-4C69-8AED-0971185F0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462987"/>
              </p:ext>
            </p:extLst>
          </p:nvPr>
        </p:nvGraphicFramePr>
        <p:xfrm>
          <a:off x="1647930" y="1945711"/>
          <a:ext cx="4968000" cy="3575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000">
                  <a:extLst>
                    <a:ext uri="{9D8B030D-6E8A-4147-A177-3AD203B41FA5}">
                      <a16:colId xmlns:a16="http://schemas.microsoft.com/office/drawing/2014/main" val="10211289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2000" dirty="0"/>
                        <a:t>Primaire groep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376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Kenmerkend: persoonlijke intieme relaties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247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886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Afstanden tussen leden zijn klein, taalgebruik is op elkaar afgestemd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016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886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Groot gevoel van saamhorigheid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342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886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Emoties spelen een belangrijke rol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714857"/>
                  </a:ext>
                </a:extLst>
              </a:tr>
              <a:tr h="2042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Bestaan vaak langdurig </a:t>
                      </a:r>
                      <a:endParaRPr lang="nl-NL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220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Voorbeeld</a:t>
                      </a:r>
                      <a:r>
                        <a:rPr lang="nl-N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br>
                        <a:rPr lang="nl-N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nl-N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Gezin, familie, vriendengroep</a:t>
                      </a:r>
                      <a:endParaRPr lang="nl-NL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329459"/>
                  </a:ext>
                </a:extLst>
              </a:tr>
            </a:tbl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63AF725C-814C-4250-ADA0-132C130519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877385"/>
              </p:ext>
            </p:extLst>
          </p:nvPr>
        </p:nvGraphicFramePr>
        <p:xfrm>
          <a:off x="6761950" y="1941860"/>
          <a:ext cx="4824198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198">
                  <a:extLst>
                    <a:ext uri="{9D8B030D-6E8A-4147-A177-3AD203B41FA5}">
                      <a16:colId xmlns:a16="http://schemas.microsoft.com/office/drawing/2014/main" val="413614922"/>
                    </a:ext>
                  </a:extLst>
                </a:gridCol>
              </a:tblGrid>
              <a:tr h="318916">
                <a:tc>
                  <a:txBody>
                    <a:bodyPr/>
                    <a:lstStyle/>
                    <a:p>
                      <a:pPr rtl="0" fontAlgn="base"/>
                      <a:r>
                        <a:rPr lang="nl-NL" sz="2000" dirty="0">
                          <a:effectLst/>
                        </a:rPr>
                        <a:t>Secundaire groep​</a:t>
                      </a:r>
                      <a:endParaRPr lang="nl-NL" sz="2000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088847"/>
                  </a:ext>
                </a:extLst>
              </a:tr>
              <a:tr h="318916">
                <a:tc>
                  <a:txBody>
                    <a:bodyPr/>
                    <a:lstStyle/>
                    <a:p>
                      <a:pPr rtl="0" fontAlgn="base"/>
                      <a:r>
                        <a:rPr lang="nl-NL" sz="2000" dirty="0">
                          <a:effectLst/>
                        </a:rPr>
                        <a:t>De uit te voeren taak staat centraal​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284231"/>
                  </a:ext>
                </a:extLst>
              </a:tr>
              <a:tr h="318916">
                <a:tc>
                  <a:txBody>
                    <a:bodyPr/>
                    <a:lstStyle/>
                    <a:p>
                      <a:pPr rtl="0" fontAlgn="base"/>
                      <a:r>
                        <a:rPr lang="nl-NL" sz="2000" dirty="0">
                          <a:effectLst/>
                        </a:rPr>
                        <a:t>Vaak zakelijker dan in primaire groep​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722327"/>
                  </a:ext>
                </a:extLst>
              </a:tr>
              <a:tr h="318916">
                <a:tc>
                  <a:txBody>
                    <a:bodyPr/>
                    <a:lstStyle/>
                    <a:p>
                      <a:pPr rtl="0" fontAlgn="base"/>
                      <a:r>
                        <a:rPr lang="nl-NL" sz="2000" dirty="0">
                          <a:effectLst/>
                        </a:rPr>
                        <a:t>Veel communicatie over de taak 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29440"/>
                  </a:ext>
                </a:extLst>
              </a:tr>
              <a:tr h="318916">
                <a:tc>
                  <a:txBody>
                    <a:bodyPr/>
                    <a:lstStyle/>
                    <a:p>
                      <a:pPr rtl="0" fontAlgn="base"/>
                      <a:r>
                        <a:rPr lang="nl-NL" sz="2000" dirty="0">
                          <a:effectLst/>
                        </a:rPr>
                        <a:t>Het gaat om wat je kan, wat je bent minder om wie je bent 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963866"/>
                  </a:ext>
                </a:extLst>
              </a:tr>
              <a:tr h="175670">
                <a:tc>
                  <a:txBody>
                    <a:bodyPr/>
                    <a:lstStyle/>
                    <a:p>
                      <a:pPr rtl="0" fontAlgn="auto"/>
                      <a:r>
                        <a:rPr lang="nl-NL" sz="2000" dirty="0">
                          <a:effectLst/>
                        </a:rPr>
                        <a:t>​</a:t>
                      </a:r>
                      <a:r>
                        <a:rPr lang="nl-NL" sz="2000" b="1" i="0" u="none" strike="noStrike" noProof="0" dirty="0">
                          <a:effectLst/>
                          <a:latin typeface="Arial"/>
                        </a:rPr>
                        <a:t>Voorbeeld: </a:t>
                      </a:r>
                      <a:br>
                        <a:rPr lang="nl-NL" sz="2000" b="0" i="0" u="none" strike="noStrike" noProof="0" dirty="0">
                          <a:effectLst/>
                          <a:latin typeface="Arial"/>
                        </a:rPr>
                      </a:br>
                      <a:r>
                        <a:rPr lang="nl-NL" sz="2000" b="0" i="0" u="none" strike="noStrike" noProof="0" dirty="0">
                          <a:effectLst/>
                          <a:latin typeface="Arial"/>
                        </a:rPr>
                        <a:t>Taakgroepen binnen je werk, collega’s in een team, schoolklas</a:t>
                      </a:r>
                      <a:endParaRPr lang="nl-NL" sz="20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2902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707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39868-D0D4-4EDE-B935-45C93C42F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698" y="365125"/>
            <a:ext cx="9705869" cy="1325563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rgbClr val="1DAEEC"/>
                </a:solidFill>
                <a:latin typeface="Arial"/>
                <a:cs typeface="Arial"/>
              </a:rPr>
              <a:t>Is deze groep – </a:t>
            </a:r>
            <a:r>
              <a:rPr lang="nl-NL" sz="3200" dirty="0">
                <a:solidFill>
                  <a:srgbClr val="1DAEEC"/>
                </a:solidFill>
                <a:latin typeface="Arial"/>
                <a:cs typeface="Arial"/>
              </a:rPr>
              <a:t>Primair of secundair? </a:t>
            </a:r>
            <a:endParaRPr lang="nl-NL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C666EA2-8863-4DFB-AAAD-18AE67B87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476" y="1886690"/>
            <a:ext cx="700087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5">
            <a:extLst>
              <a:ext uri="{FF2B5EF4-FFF2-40B4-BE49-F238E27FC236}">
                <a16:creationId xmlns:a16="http://schemas.microsoft.com/office/drawing/2014/main" id="{144A169E-9E7F-434C-8E91-2A8A634EB9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846" b="-855"/>
          <a:stretch/>
        </p:blipFill>
        <p:spPr>
          <a:xfrm>
            <a:off x="4424695" y="231147"/>
            <a:ext cx="798465" cy="105290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3F7789D-6C60-42F1-9F49-FEE46E4E4D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410" r="-513" b="-855"/>
          <a:stretch/>
        </p:blipFill>
        <p:spPr>
          <a:xfrm>
            <a:off x="6471462" y="169123"/>
            <a:ext cx="762979" cy="105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4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39868-D0D4-4EDE-B935-45C93C42F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b="1" dirty="0">
                <a:solidFill>
                  <a:srgbClr val="1DAE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Theorie – formele en informele groep </a:t>
            </a:r>
            <a:endParaRPr lang="nl-NL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0321CA23-71E4-44C8-BCEF-C1F332C26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704579"/>
              </p:ext>
            </p:extLst>
          </p:nvPr>
        </p:nvGraphicFramePr>
        <p:xfrm>
          <a:off x="1253507" y="2119793"/>
          <a:ext cx="4766294" cy="3392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6294">
                  <a:extLst>
                    <a:ext uri="{9D8B030D-6E8A-4147-A177-3AD203B41FA5}">
                      <a16:colId xmlns:a16="http://schemas.microsoft.com/office/drawing/2014/main" val="10211289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nl-NL" sz="2000" b="1" dirty="0">
                          <a:latin typeface="+mn-lt"/>
                          <a:cs typeface="Arial" panose="020B0604020202020204" pitchFamily="34" charset="0"/>
                        </a:rPr>
                        <a:t>Formele groep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376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000" dirty="0">
                          <a:latin typeface="+mn-lt"/>
                          <a:cs typeface="Arial" panose="020B0604020202020204" pitchFamily="34" charset="0"/>
                        </a:rPr>
                        <a:t>Doel, bestaan, regels, taakverdeling, besluitvorming, etc. van de groep op papier vastgesteld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247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886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>
                          <a:latin typeface="+mn-lt"/>
                          <a:cs typeface="Arial" panose="020B0604020202020204" pitchFamily="34" charset="0"/>
                        </a:rPr>
                        <a:t>Georganiseerde groepen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016226"/>
                  </a:ext>
                </a:extLst>
              </a:tr>
              <a:tr h="2042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nl-NL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220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886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1" dirty="0">
                          <a:latin typeface="+mn-lt"/>
                          <a:cs typeface="Arial" panose="020B0604020202020204" pitchFamily="34" charset="0"/>
                        </a:rPr>
                        <a:t>Voorbeeld</a:t>
                      </a:r>
                      <a:r>
                        <a:rPr lang="nl-NL" sz="2000" dirty="0">
                          <a:latin typeface="+mn-lt"/>
                          <a:cs typeface="Arial" panose="020B0604020202020204" pitchFamily="34" charset="0"/>
                        </a:rPr>
                        <a:t>:</a:t>
                      </a:r>
                      <a:br>
                        <a:rPr lang="nl-NL" sz="2000" dirty="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nl-NL" sz="2000" dirty="0">
                          <a:latin typeface="+mn-lt"/>
                          <a:cs typeface="Arial" panose="020B0604020202020204" pitchFamily="34" charset="0"/>
                        </a:rPr>
                        <a:t>Team, klas, werk (bijbaan)</a:t>
                      </a:r>
                    </a:p>
                    <a:p>
                      <a:endParaRPr lang="nl-NL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329459"/>
                  </a:ext>
                </a:extLst>
              </a:tr>
            </a:tbl>
          </a:graphicData>
        </a:graphic>
      </p:graphicFrame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432DE3CA-CA74-4656-96BB-BBF61AC469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773797"/>
              </p:ext>
            </p:extLst>
          </p:nvPr>
        </p:nvGraphicFramePr>
        <p:xfrm>
          <a:off x="6339327" y="2119793"/>
          <a:ext cx="5547873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7873">
                  <a:extLst>
                    <a:ext uri="{9D8B030D-6E8A-4147-A177-3AD203B41FA5}">
                      <a16:colId xmlns:a16="http://schemas.microsoft.com/office/drawing/2014/main" val="10211289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nl-NL" sz="2000" b="1" dirty="0">
                          <a:latin typeface="+mn-lt"/>
                          <a:cs typeface="Arial" panose="020B0604020202020204" pitchFamily="34" charset="0"/>
                        </a:rPr>
                        <a:t>Informele groep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376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Geen organisatorische beperkingen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247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Groepen ontstaan vanuit een gezamenlijke interesse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016226"/>
                  </a:ext>
                </a:extLst>
              </a:tr>
              <a:tr h="2042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000" dirty="0">
                          <a:latin typeface="+mn-lt"/>
                        </a:rPr>
                        <a:t>Leden kunnen vrij contact met elkaar hebben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220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000" dirty="0">
                          <a:latin typeface="+mn-lt"/>
                        </a:rPr>
                        <a:t>Groepsleden kunnen eigen activiteiten bepalen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87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000" dirty="0">
                          <a:latin typeface="+mn-lt"/>
                        </a:rPr>
                        <a:t>Vaak ontstaan binnen een formele groep zoals een klas of groep cliënten, één of meer informele groepen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077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000" dirty="0">
                          <a:latin typeface="+mn-lt"/>
                        </a:rPr>
                        <a:t>Informele leider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729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886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1" dirty="0">
                          <a:latin typeface="+mn-lt"/>
                          <a:cs typeface="Arial" panose="020B0604020202020204" pitchFamily="34" charset="0"/>
                        </a:rPr>
                        <a:t>Voorbeeld</a:t>
                      </a:r>
                      <a:r>
                        <a:rPr lang="nl-NL" sz="2000" dirty="0">
                          <a:latin typeface="+mn-lt"/>
                          <a:cs typeface="Arial" panose="020B0604020202020204" pitchFamily="34" charset="0"/>
                        </a:rPr>
                        <a:t>:</a:t>
                      </a:r>
                      <a:br>
                        <a:rPr lang="nl-NL" sz="2000" dirty="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nl-NL" sz="2000" dirty="0">
                          <a:latin typeface="+mn-lt"/>
                          <a:cs typeface="Arial" panose="020B0604020202020204" pitchFamily="34" charset="0"/>
                        </a:rPr>
                        <a:t>Vriendengroep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329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70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39868-D0D4-4EDE-B935-45C93C42F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131" y="334389"/>
            <a:ext cx="9705869" cy="1325563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rgbClr val="1DAEEC"/>
                </a:solidFill>
                <a:latin typeface="Arial"/>
                <a:cs typeface="Arial"/>
              </a:rPr>
              <a:t>Is deze groep – </a:t>
            </a:r>
            <a:r>
              <a:rPr lang="nl-NL" sz="3200" dirty="0">
                <a:solidFill>
                  <a:srgbClr val="1DAEEC"/>
                </a:solidFill>
                <a:latin typeface="Arial"/>
                <a:cs typeface="Arial"/>
              </a:rPr>
              <a:t>Formeel of informeel?</a:t>
            </a:r>
            <a:endParaRPr lang="nl-NL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87B3328-1030-414F-B37A-724D8595D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949" y="1824666"/>
            <a:ext cx="8435025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5">
            <a:extLst>
              <a:ext uri="{FF2B5EF4-FFF2-40B4-BE49-F238E27FC236}">
                <a16:creationId xmlns:a16="http://schemas.microsoft.com/office/drawing/2014/main" id="{43A1B970-0F88-4A8F-94ED-CCCB5741B6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846" b="-855"/>
          <a:stretch/>
        </p:blipFill>
        <p:spPr>
          <a:xfrm>
            <a:off x="4424695" y="231147"/>
            <a:ext cx="798465" cy="105290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0EE8CD9-1061-4883-B29F-3F147069D1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410" r="-513" b="-855"/>
          <a:stretch/>
        </p:blipFill>
        <p:spPr>
          <a:xfrm>
            <a:off x="6471462" y="169123"/>
            <a:ext cx="762979" cy="105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46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39868-D0D4-4EDE-B935-45C93C42F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930" y="365125"/>
            <a:ext cx="9705869" cy="1325563"/>
          </a:xfrm>
        </p:spPr>
        <p:txBody>
          <a:bodyPr>
            <a:normAutofit/>
          </a:bodyPr>
          <a:lstStyle/>
          <a:p>
            <a:r>
              <a:rPr lang="nl-NL" sz="3200" b="1" dirty="0">
                <a:solidFill>
                  <a:srgbClr val="1DAE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Theorie – homogene en heterogene groepen</a:t>
            </a:r>
            <a:endParaRPr lang="nl-NL" dirty="0"/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A91C1327-492D-4487-81E2-043860F30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811055"/>
              </p:ext>
            </p:extLst>
          </p:nvPr>
        </p:nvGraphicFramePr>
        <p:xfrm>
          <a:off x="1647930" y="2046121"/>
          <a:ext cx="4635922" cy="3697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5922">
                  <a:extLst>
                    <a:ext uri="{9D8B030D-6E8A-4147-A177-3AD203B41FA5}">
                      <a16:colId xmlns:a16="http://schemas.microsoft.com/office/drawing/2014/main" val="1021128952"/>
                    </a:ext>
                  </a:extLst>
                </a:gridCol>
              </a:tblGrid>
              <a:tr h="384086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nl-NL" sz="2000" b="1" dirty="0">
                          <a:latin typeface="+mn-lt"/>
                          <a:cs typeface="Arial" panose="020B0604020202020204" pitchFamily="34" charset="0"/>
                        </a:rPr>
                        <a:t>Homogene groep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376224"/>
                  </a:ext>
                </a:extLst>
              </a:tr>
              <a:tr h="7849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000" dirty="0">
                          <a:latin typeface="+mn-lt"/>
                          <a:cs typeface="Arial" panose="020B0604020202020204" pitchFamily="34" charset="0"/>
                        </a:rPr>
                        <a:t>Groepsleden lijken op elkaar </a:t>
                      </a:r>
                      <a:r>
                        <a:rPr lang="nl-NL" sz="2000" dirty="0" err="1">
                          <a:latin typeface="+mn-lt"/>
                          <a:cs typeface="Arial" panose="020B0604020202020204" pitchFamily="34" charset="0"/>
                        </a:rPr>
                        <a:t>dwz</a:t>
                      </a:r>
                      <a:r>
                        <a:rPr lang="nl-NL" sz="2000" dirty="0">
                          <a:latin typeface="+mn-lt"/>
                          <a:cs typeface="Arial" panose="020B0604020202020204" pitchFamily="34" charset="0"/>
                        </a:rPr>
                        <a:t> ze delen meerdere aspecten als leeftijd, problematiek, geslacht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247383"/>
                  </a:ext>
                </a:extLst>
              </a:tr>
              <a:tr h="309211">
                <a:tc>
                  <a:txBody>
                    <a:bodyPr/>
                    <a:lstStyle/>
                    <a:p>
                      <a:pPr marL="0" marR="0" lvl="0" indent="0" algn="l" defTabSz="10886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>
                          <a:latin typeface="+mn-lt"/>
                          <a:cs typeface="Arial" panose="020B0604020202020204" pitchFamily="34" charset="0"/>
                        </a:rPr>
                        <a:t>Kan bewuste keuze zijn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016226"/>
                  </a:ext>
                </a:extLst>
              </a:tr>
              <a:tr h="3840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nl-NL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220050"/>
                  </a:ext>
                </a:extLst>
              </a:tr>
              <a:tr h="784919">
                <a:tc>
                  <a:txBody>
                    <a:bodyPr/>
                    <a:lstStyle/>
                    <a:p>
                      <a:pPr marL="0" marR="0" lvl="0" indent="0" algn="l" defTabSz="10886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1" dirty="0">
                          <a:latin typeface="+mn-lt"/>
                          <a:cs typeface="Arial" panose="020B0604020202020204" pitchFamily="34" charset="0"/>
                        </a:rPr>
                        <a:t>Voorbeeld</a:t>
                      </a:r>
                      <a:r>
                        <a:rPr lang="nl-NL" sz="2000" dirty="0">
                          <a:latin typeface="+mn-lt"/>
                          <a:cs typeface="Arial" panose="020B0604020202020204" pitchFamily="34" charset="0"/>
                        </a:rPr>
                        <a:t>:</a:t>
                      </a:r>
                      <a:br>
                        <a:rPr lang="nl-NL" sz="2000" dirty="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nl-NL" sz="2000" dirty="0">
                          <a:latin typeface="+mn-lt"/>
                          <a:cs typeface="Arial" panose="020B0604020202020204" pitchFamily="34" charset="0"/>
                        </a:rPr>
                        <a:t>Cliënten met NAH of cliënten met somatische aandoening in verpleeghuis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329459"/>
                  </a:ext>
                </a:extLst>
              </a:tr>
            </a:tbl>
          </a:graphicData>
        </a:graphic>
      </p:graphicFrame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2BB902DF-BFD5-4E0B-9855-6692E67F0E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062162"/>
              </p:ext>
            </p:extLst>
          </p:nvPr>
        </p:nvGraphicFramePr>
        <p:xfrm>
          <a:off x="6526476" y="2046121"/>
          <a:ext cx="5395393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5393">
                  <a:extLst>
                    <a:ext uri="{9D8B030D-6E8A-4147-A177-3AD203B41FA5}">
                      <a16:colId xmlns:a16="http://schemas.microsoft.com/office/drawing/2014/main" val="1021128952"/>
                    </a:ext>
                  </a:extLst>
                </a:gridCol>
              </a:tblGrid>
              <a:tr h="388813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nl-NL" sz="2000" b="1" dirty="0">
                          <a:latin typeface="+mn-lt"/>
                          <a:cs typeface="Arial" panose="020B0604020202020204" pitchFamily="34" charset="0"/>
                        </a:rPr>
                        <a:t>Heterogene groep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376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nl-NL" sz="2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Gemengde groep: verschillende niveaus, leeftijden</a:t>
                      </a:r>
                      <a:r>
                        <a:rPr lang="nl-NL"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problematiek</a:t>
                      </a:r>
                      <a:endParaRPr lang="nl-NL" sz="2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247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endParaRPr lang="nl-NL" sz="2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016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l-NL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729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886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1" dirty="0">
                          <a:latin typeface="+mn-lt"/>
                          <a:cs typeface="Arial" panose="020B0604020202020204" pitchFamily="34" charset="0"/>
                        </a:rPr>
                        <a:t>Voorbeeld</a:t>
                      </a:r>
                      <a:r>
                        <a:rPr lang="nl-NL" sz="2000" dirty="0">
                          <a:latin typeface="+mn-lt"/>
                          <a:cs typeface="Arial" panose="020B0604020202020204" pitchFamily="34" charset="0"/>
                        </a:rPr>
                        <a:t>:</a:t>
                      </a:r>
                      <a:br>
                        <a:rPr lang="nl-NL" sz="2000" dirty="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nl-NL" sz="2000" dirty="0">
                          <a:latin typeface="+mn-lt"/>
                          <a:cs typeface="Arial" panose="020B0604020202020204" pitchFamily="34" charset="0"/>
                        </a:rPr>
                        <a:t>Klas op de basisschool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329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267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a1">
  <a:themeElements>
    <a:clrScheme name="Kleurenschema MBO Utrech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FE3"/>
      </a:accent1>
      <a:accent2>
        <a:srgbClr val="D4EDFC"/>
      </a:accent2>
      <a:accent3>
        <a:srgbClr val="00B0F0"/>
      </a:accent3>
      <a:accent4>
        <a:srgbClr val="009FE3"/>
      </a:accent4>
      <a:accent5>
        <a:srgbClr val="D4EDFC"/>
      </a:accent5>
      <a:accent6>
        <a:srgbClr val="009FE3"/>
      </a:accent6>
      <a:hlink>
        <a:srgbClr val="000000"/>
      </a:hlink>
      <a:folHlink>
        <a:srgbClr val="000000"/>
      </a:folHlink>
    </a:clrScheme>
    <a:fontScheme name="Lettertypen MBO Utrec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Thema1" id="{B19CD82E-3944-42CA-A057-AC1EA9208146}" vid="{CC1B4E45-6D88-47B2-8809-579A142A468E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c96843-129e-4ac9-b649-860bd1e47521" xsi:nil="true"/>
    <lcf76f155ced4ddcb4097134ff3c332f xmlns="417ae187-688b-4a2e-8a43-e8df04768c1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A838528E79A6429174435AEEE36949" ma:contentTypeVersion="16" ma:contentTypeDescription="Een nieuw document maken." ma:contentTypeScope="" ma:versionID="e879f3d52fdf5ef7fe842ab46f1df481">
  <xsd:schema xmlns:xsd="http://www.w3.org/2001/XMLSchema" xmlns:xs="http://www.w3.org/2001/XMLSchema" xmlns:p="http://schemas.microsoft.com/office/2006/metadata/properties" xmlns:ns2="417ae187-688b-4a2e-8a43-e8df04768c19" xmlns:ns3="f3c96843-129e-4ac9-b649-860bd1e47521" targetNamespace="http://schemas.microsoft.com/office/2006/metadata/properties" ma:root="true" ma:fieldsID="cec74a6a3ffae4dc44657c35d34e0a0e" ns2:_="" ns3:_="">
    <xsd:import namespace="417ae187-688b-4a2e-8a43-e8df04768c19"/>
    <xsd:import namespace="f3c96843-129e-4ac9-b649-860bd1e475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7ae187-688b-4a2e-8a43-e8df04768c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5d4802d2-9749-450c-93e5-73106d07e22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c96843-129e-4ac9-b649-860bd1e4752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4271944-ee2a-4359-8a3a-fac2ec250207}" ma:internalName="TaxCatchAll" ma:showField="CatchAllData" ma:web="f3c96843-129e-4ac9-b649-860bd1e475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3FDE83-E0E7-48F6-A995-BEB74A64FC75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http://www.w3.org/XML/1998/namespace"/>
    <ds:schemaRef ds:uri="f3c96843-129e-4ac9-b649-860bd1e47521"/>
    <ds:schemaRef ds:uri="417ae187-688b-4a2e-8a43-e8df04768c19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B6C378A-DB20-45FA-8683-DBC38E5879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7ae187-688b-4a2e-8a43-e8df04768c19"/>
    <ds:schemaRef ds:uri="f3c96843-129e-4ac9-b649-860bd1e475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968B24A-A6CA-4A09-A6D3-43B8FFB81F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Thema1</Template>
  <TotalTime>4337</TotalTime>
  <Words>873</Words>
  <Application>Microsoft Office PowerPoint</Application>
  <PresentationFormat>Breedbeeld</PresentationFormat>
  <Paragraphs>162</Paragraphs>
  <Slides>18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1" baseType="lpstr">
      <vt:lpstr>Arial</vt:lpstr>
      <vt:lpstr>Calibri</vt:lpstr>
      <vt:lpstr>Thema1</vt:lpstr>
      <vt:lpstr>P6 - Les 2 &amp; 3 Groepsdynamica Groepsvorming &amp; indeling van groepen </vt:lpstr>
      <vt:lpstr>Studiewijzer</vt:lpstr>
      <vt:lpstr>Opdracht 1 Groepsvorming</vt:lpstr>
      <vt:lpstr>Indeling van groepen</vt:lpstr>
      <vt:lpstr>Theorie – primaire en secundaire groep </vt:lpstr>
      <vt:lpstr>Is deze groep – Primair of secundair? </vt:lpstr>
      <vt:lpstr>Theorie – formele en informele groep </vt:lpstr>
      <vt:lpstr>Is deze groep – Formeel of informeel?</vt:lpstr>
      <vt:lpstr>Theorie – homogene en heterogene groepen</vt:lpstr>
      <vt:lpstr>homogeen - heterogeen</vt:lpstr>
      <vt:lpstr>Theorie – in-group en out-group </vt:lpstr>
      <vt:lpstr>In-group – out-group</vt:lpstr>
      <vt:lpstr>Theorie – gesloten groep en open groep</vt:lpstr>
      <vt:lpstr>Open of gesloten groep ? </vt:lpstr>
      <vt:lpstr>Opdracht 2</vt:lpstr>
      <vt:lpstr>Analyse van de klas</vt:lpstr>
      <vt:lpstr>Evalueren en reflecteren </vt:lpstr>
      <vt:lpstr>Voor de volgende keer…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Hedwig Ebbers</dc:creator>
  <cp:lastModifiedBy>Wessel van Veen</cp:lastModifiedBy>
  <cp:revision>93</cp:revision>
  <cp:lastPrinted>2021-11-22T17:12:44Z</cp:lastPrinted>
  <dcterms:created xsi:type="dcterms:W3CDTF">2020-11-24T10:33:19Z</dcterms:created>
  <dcterms:modified xsi:type="dcterms:W3CDTF">2022-10-27T11:09:20Z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0x01010031A838528E79A6429174435AEEE36949</vt:lpwstr>
  </property>
</Properties>
</file>